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notesMasterIdLst>
    <p:notesMasterId r:id="rId3"/>
  </p:notesMasterIdLst>
  <p:sldIdLst>
    <p:sldId id="264" r:id="rId2"/>
  </p:sldIdLst>
  <p:sldSz cx="5715000" cy="9144000" type="screen16x1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  <a:srgbClr val="FF66FF"/>
    <a:srgbClr val="CC99FF"/>
    <a:srgbClr val="FFCCFF"/>
    <a:srgbClr val="CCFFFF"/>
    <a:srgbClr val="51C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94660"/>
  </p:normalViewPr>
  <p:slideViewPr>
    <p:cSldViewPr snapToGrid="0">
      <p:cViewPr varScale="1">
        <p:scale>
          <a:sx n="82" d="100"/>
          <a:sy n="82" d="100"/>
        </p:scale>
        <p:origin x="33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275" cy="4984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49864" y="0"/>
            <a:ext cx="2946275" cy="4984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D3F78-5D18-4022-9253-0843A4D5CD23}" type="datetimeFigureOut">
              <a:rPr lang="es-MX" smtClean="0"/>
              <a:t>18/03/2025</a:t>
            </a:fld>
            <a:endParaRPr lang="es-MX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52675" y="1241425"/>
            <a:ext cx="20923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0383" y="4777620"/>
            <a:ext cx="5436909" cy="390957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2" y="9429780"/>
            <a:ext cx="2946275" cy="4984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9864" y="9429780"/>
            <a:ext cx="2946275" cy="4984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BD028E-8561-407E-8870-421AB4382BB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94843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625" y="1496484"/>
            <a:ext cx="4857750" cy="3183467"/>
          </a:xfrm>
        </p:spPr>
        <p:txBody>
          <a:bodyPr anchor="b"/>
          <a:lstStyle>
            <a:lvl1pPr algn="ctr">
              <a:defRPr sz="375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75" y="4802717"/>
            <a:ext cx="4286250" cy="2207683"/>
          </a:xfrm>
        </p:spPr>
        <p:txBody>
          <a:bodyPr/>
          <a:lstStyle>
            <a:lvl1pPr marL="0" indent="0" algn="ctr">
              <a:buNone/>
              <a:defRPr sz="1500"/>
            </a:lvl1pPr>
            <a:lvl2pPr marL="285750" indent="0" algn="ctr">
              <a:buNone/>
              <a:defRPr sz="1250"/>
            </a:lvl2pPr>
            <a:lvl3pPr marL="571500" indent="0" algn="ctr">
              <a:buNone/>
              <a:defRPr sz="1125"/>
            </a:lvl3pPr>
            <a:lvl4pPr marL="857250" indent="0" algn="ctr">
              <a:buNone/>
              <a:defRPr sz="1000"/>
            </a:lvl4pPr>
            <a:lvl5pPr marL="1143000" indent="0" algn="ctr">
              <a:buNone/>
              <a:defRPr sz="1000"/>
            </a:lvl5pPr>
            <a:lvl6pPr marL="1428750" indent="0" algn="ctr">
              <a:buNone/>
              <a:defRPr sz="1000"/>
            </a:lvl6pPr>
            <a:lvl7pPr marL="1714500" indent="0" algn="ctr">
              <a:buNone/>
              <a:defRPr sz="1000"/>
            </a:lvl7pPr>
            <a:lvl8pPr marL="2000250" indent="0" algn="ctr">
              <a:buNone/>
              <a:defRPr sz="1000"/>
            </a:lvl8pPr>
            <a:lvl9pPr marL="2286000" indent="0" algn="ctr">
              <a:buNone/>
              <a:defRPr sz="1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679E-CFCF-4EC2-A083-C6B1B814A9B2}" type="datetimeFigureOut">
              <a:rPr lang="es-MX" smtClean="0"/>
              <a:t>18/03/2025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06556-73E0-492C-B5AA-28E1C409AF3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4713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679E-CFCF-4EC2-A083-C6B1B814A9B2}" type="datetimeFigureOut">
              <a:rPr lang="es-MX" smtClean="0"/>
              <a:t>18/03/2025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06556-73E0-492C-B5AA-28E1C409AF3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17583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089797" y="486834"/>
            <a:ext cx="1232297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2907" y="486834"/>
            <a:ext cx="3625453" cy="77491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679E-CFCF-4EC2-A083-C6B1B814A9B2}" type="datetimeFigureOut">
              <a:rPr lang="es-MX" smtClean="0"/>
              <a:t>18/03/2025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06556-73E0-492C-B5AA-28E1C409AF3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46693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679E-CFCF-4EC2-A083-C6B1B814A9B2}" type="datetimeFigureOut">
              <a:rPr lang="es-MX" smtClean="0"/>
              <a:t>18/03/2025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06556-73E0-492C-B5AA-28E1C409AF3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49811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930" y="2279653"/>
            <a:ext cx="4929188" cy="3803649"/>
          </a:xfrm>
        </p:spPr>
        <p:txBody>
          <a:bodyPr anchor="b"/>
          <a:lstStyle>
            <a:lvl1pPr>
              <a:defRPr sz="375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930" y="6119286"/>
            <a:ext cx="4929188" cy="2000249"/>
          </a:xfrm>
        </p:spPr>
        <p:txBody>
          <a:bodyPr/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285750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2pPr>
            <a:lvl3pPr marL="57150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3pPr>
            <a:lvl4pPr marL="8572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1430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4287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7145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0002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2860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679E-CFCF-4EC2-A083-C6B1B814A9B2}" type="datetimeFigureOut">
              <a:rPr lang="es-MX" smtClean="0"/>
              <a:t>18/03/2025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06556-73E0-492C-B5AA-28E1C409AF3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54757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2906" y="2434167"/>
            <a:ext cx="2428875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93219" y="2434167"/>
            <a:ext cx="2428875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679E-CFCF-4EC2-A083-C6B1B814A9B2}" type="datetimeFigureOut">
              <a:rPr lang="es-MX" smtClean="0"/>
              <a:t>18/03/2025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06556-73E0-492C-B5AA-28E1C409AF3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16859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0" y="486836"/>
            <a:ext cx="4929188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3651" y="2241551"/>
            <a:ext cx="2417713" cy="109854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750" indent="0">
              <a:buNone/>
              <a:defRPr sz="1250" b="1"/>
            </a:lvl2pPr>
            <a:lvl3pPr marL="571500" indent="0">
              <a:buNone/>
              <a:defRPr sz="1125" b="1"/>
            </a:lvl3pPr>
            <a:lvl4pPr marL="857250" indent="0">
              <a:buNone/>
              <a:defRPr sz="1000" b="1"/>
            </a:lvl4pPr>
            <a:lvl5pPr marL="1143000" indent="0">
              <a:buNone/>
              <a:defRPr sz="1000" b="1"/>
            </a:lvl5pPr>
            <a:lvl6pPr marL="1428750" indent="0">
              <a:buNone/>
              <a:defRPr sz="1000" b="1"/>
            </a:lvl6pPr>
            <a:lvl7pPr marL="1714500" indent="0">
              <a:buNone/>
              <a:defRPr sz="1000" b="1"/>
            </a:lvl7pPr>
            <a:lvl8pPr marL="2000250" indent="0">
              <a:buNone/>
              <a:defRPr sz="1000" b="1"/>
            </a:lvl8pPr>
            <a:lvl9pPr marL="2286000" indent="0">
              <a:buNone/>
              <a:defRPr sz="10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51" y="3340100"/>
            <a:ext cx="2417713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93219" y="2241551"/>
            <a:ext cx="2429619" cy="109854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750" indent="0">
              <a:buNone/>
              <a:defRPr sz="1250" b="1"/>
            </a:lvl2pPr>
            <a:lvl3pPr marL="571500" indent="0">
              <a:buNone/>
              <a:defRPr sz="1125" b="1"/>
            </a:lvl3pPr>
            <a:lvl4pPr marL="857250" indent="0">
              <a:buNone/>
              <a:defRPr sz="1000" b="1"/>
            </a:lvl4pPr>
            <a:lvl5pPr marL="1143000" indent="0">
              <a:buNone/>
              <a:defRPr sz="1000" b="1"/>
            </a:lvl5pPr>
            <a:lvl6pPr marL="1428750" indent="0">
              <a:buNone/>
              <a:defRPr sz="1000" b="1"/>
            </a:lvl6pPr>
            <a:lvl7pPr marL="1714500" indent="0">
              <a:buNone/>
              <a:defRPr sz="1000" b="1"/>
            </a:lvl7pPr>
            <a:lvl8pPr marL="2000250" indent="0">
              <a:buNone/>
              <a:defRPr sz="1000" b="1"/>
            </a:lvl8pPr>
            <a:lvl9pPr marL="2286000" indent="0">
              <a:buNone/>
              <a:defRPr sz="10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93219" y="3340100"/>
            <a:ext cx="2429619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679E-CFCF-4EC2-A083-C6B1B814A9B2}" type="datetimeFigureOut">
              <a:rPr lang="es-MX" smtClean="0"/>
              <a:t>18/03/2025</a:t>
            </a:fld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06556-73E0-492C-B5AA-28E1C409AF3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75441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679E-CFCF-4EC2-A083-C6B1B814A9B2}" type="datetimeFigureOut">
              <a:rPr lang="es-MX" smtClean="0"/>
              <a:t>18/03/2025</a:t>
            </a:fld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06556-73E0-492C-B5AA-28E1C409AF3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83815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679E-CFCF-4EC2-A083-C6B1B814A9B2}" type="datetimeFigureOut">
              <a:rPr lang="es-MX" smtClean="0"/>
              <a:t>18/03/2025</a:t>
            </a:fld>
            <a:endParaRPr lang="es-MX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06556-73E0-492C-B5AA-28E1C409AF3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72954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1" y="609600"/>
            <a:ext cx="1843236" cy="21336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9619" y="1316569"/>
            <a:ext cx="2893219" cy="6498167"/>
          </a:xfrm>
        </p:spPr>
        <p:txBody>
          <a:bodyPr/>
          <a:lstStyle>
            <a:lvl1pPr>
              <a:defRPr sz="2000"/>
            </a:lvl1pPr>
            <a:lvl2pPr>
              <a:defRPr sz="1750"/>
            </a:lvl2pPr>
            <a:lvl3pPr>
              <a:defRPr sz="1500"/>
            </a:lvl3pPr>
            <a:lvl4pPr>
              <a:defRPr sz="1250"/>
            </a:lvl4pPr>
            <a:lvl5pPr>
              <a:defRPr sz="1250"/>
            </a:lvl5pPr>
            <a:lvl6pPr>
              <a:defRPr sz="1250"/>
            </a:lvl6pPr>
            <a:lvl7pPr>
              <a:defRPr sz="1250"/>
            </a:lvl7pPr>
            <a:lvl8pPr>
              <a:defRPr sz="1250"/>
            </a:lvl8pPr>
            <a:lvl9pPr>
              <a:defRPr sz="12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3651" y="2743200"/>
            <a:ext cx="1843236" cy="5082117"/>
          </a:xfrm>
        </p:spPr>
        <p:txBody>
          <a:bodyPr/>
          <a:lstStyle>
            <a:lvl1pPr marL="0" indent="0">
              <a:buNone/>
              <a:defRPr sz="1000"/>
            </a:lvl1pPr>
            <a:lvl2pPr marL="285750" indent="0">
              <a:buNone/>
              <a:defRPr sz="875"/>
            </a:lvl2pPr>
            <a:lvl3pPr marL="571500" indent="0">
              <a:buNone/>
              <a:defRPr sz="750"/>
            </a:lvl3pPr>
            <a:lvl4pPr marL="857250" indent="0">
              <a:buNone/>
              <a:defRPr sz="625"/>
            </a:lvl4pPr>
            <a:lvl5pPr marL="1143000" indent="0">
              <a:buNone/>
              <a:defRPr sz="625"/>
            </a:lvl5pPr>
            <a:lvl6pPr marL="1428750" indent="0">
              <a:buNone/>
              <a:defRPr sz="625"/>
            </a:lvl6pPr>
            <a:lvl7pPr marL="1714500" indent="0">
              <a:buNone/>
              <a:defRPr sz="625"/>
            </a:lvl7pPr>
            <a:lvl8pPr marL="2000250" indent="0">
              <a:buNone/>
              <a:defRPr sz="625"/>
            </a:lvl8pPr>
            <a:lvl9pPr marL="2286000" indent="0">
              <a:buNone/>
              <a:defRPr sz="62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679E-CFCF-4EC2-A083-C6B1B814A9B2}" type="datetimeFigureOut">
              <a:rPr lang="es-MX" smtClean="0"/>
              <a:t>18/03/2025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06556-73E0-492C-B5AA-28E1C409AF3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9342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1" y="609600"/>
            <a:ext cx="1843236" cy="21336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29619" y="1316569"/>
            <a:ext cx="2893219" cy="6498167"/>
          </a:xfrm>
        </p:spPr>
        <p:txBody>
          <a:bodyPr anchor="t"/>
          <a:lstStyle>
            <a:lvl1pPr marL="0" indent="0">
              <a:buNone/>
              <a:defRPr sz="2000"/>
            </a:lvl1pPr>
            <a:lvl2pPr marL="285750" indent="0">
              <a:buNone/>
              <a:defRPr sz="1750"/>
            </a:lvl2pPr>
            <a:lvl3pPr marL="571500" indent="0">
              <a:buNone/>
              <a:defRPr sz="1500"/>
            </a:lvl3pPr>
            <a:lvl4pPr marL="857250" indent="0">
              <a:buNone/>
              <a:defRPr sz="1250"/>
            </a:lvl4pPr>
            <a:lvl5pPr marL="1143000" indent="0">
              <a:buNone/>
              <a:defRPr sz="1250"/>
            </a:lvl5pPr>
            <a:lvl6pPr marL="1428750" indent="0">
              <a:buNone/>
              <a:defRPr sz="1250"/>
            </a:lvl6pPr>
            <a:lvl7pPr marL="1714500" indent="0">
              <a:buNone/>
              <a:defRPr sz="1250"/>
            </a:lvl7pPr>
            <a:lvl8pPr marL="2000250" indent="0">
              <a:buNone/>
              <a:defRPr sz="1250"/>
            </a:lvl8pPr>
            <a:lvl9pPr marL="2286000" indent="0">
              <a:buNone/>
              <a:defRPr sz="125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3651" y="2743200"/>
            <a:ext cx="1843236" cy="5082117"/>
          </a:xfrm>
        </p:spPr>
        <p:txBody>
          <a:bodyPr/>
          <a:lstStyle>
            <a:lvl1pPr marL="0" indent="0">
              <a:buNone/>
              <a:defRPr sz="1000"/>
            </a:lvl1pPr>
            <a:lvl2pPr marL="285750" indent="0">
              <a:buNone/>
              <a:defRPr sz="875"/>
            </a:lvl2pPr>
            <a:lvl3pPr marL="571500" indent="0">
              <a:buNone/>
              <a:defRPr sz="750"/>
            </a:lvl3pPr>
            <a:lvl4pPr marL="857250" indent="0">
              <a:buNone/>
              <a:defRPr sz="625"/>
            </a:lvl4pPr>
            <a:lvl5pPr marL="1143000" indent="0">
              <a:buNone/>
              <a:defRPr sz="625"/>
            </a:lvl5pPr>
            <a:lvl6pPr marL="1428750" indent="0">
              <a:buNone/>
              <a:defRPr sz="625"/>
            </a:lvl6pPr>
            <a:lvl7pPr marL="1714500" indent="0">
              <a:buNone/>
              <a:defRPr sz="625"/>
            </a:lvl7pPr>
            <a:lvl8pPr marL="2000250" indent="0">
              <a:buNone/>
              <a:defRPr sz="625"/>
            </a:lvl8pPr>
            <a:lvl9pPr marL="2286000" indent="0">
              <a:buNone/>
              <a:defRPr sz="62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679E-CFCF-4EC2-A083-C6B1B814A9B2}" type="datetimeFigureOut">
              <a:rPr lang="es-MX" smtClean="0"/>
              <a:t>18/03/2025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06556-73E0-492C-B5AA-28E1C409AF3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90361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2906" y="486836"/>
            <a:ext cx="4929188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06" y="2434167"/>
            <a:ext cx="4929188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2906" y="8475136"/>
            <a:ext cx="12858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0679E-CFCF-4EC2-A083-C6B1B814A9B2}" type="datetimeFigureOut">
              <a:rPr lang="es-MX" smtClean="0"/>
              <a:t>18/03/2025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3094" y="8475136"/>
            <a:ext cx="1928813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6219" y="8475136"/>
            <a:ext cx="12858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06556-73E0-492C-B5AA-28E1C409AF3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34059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l" defTabSz="571500" rtl="0" eaLnBrk="1" latinLnBrk="0" hangingPunct="1">
        <a:lnSpc>
          <a:spcPct val="90000"/>
        </a:lnSpc>
        <a:spcBef>
          <a:spcPct val="0"/>
        </a:spcBef>
        <a:buNone/>
        <a:defRPr sz="27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2875" indent="-142875" algn="l" defTabSz="5715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143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3pPr>
      <a:lvl4pPr marL="10001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2858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5716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8573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1431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4288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7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5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0002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gif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FD686184-38EE-5D36-C15E-D2D4B49B84F4}"/>
              </a:ext>
            </a:extLst>
          </p:cNvPr>
          <p:cNvGrpSpPr/>
          <p:nvPr/>
        </p:nvGrpSpPr>
        <p:grpSpPr>
          <a:xfrm>
            <a:off x="83453" y="144406"/>
            <a:ext cx="5694416" cy="8824048"/>
            <a:chOff x="83453" y="144406"/>
            <a:chExt cx="5694416" cy="8824048"/>
          </a:xfrm>
        </p:grpSpPr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9BBADCD1-96F6-2679-86F9-5E38C436A356}"/>
                </a:ext>
              </a:extLst>
            </p:cNvPr>
            <p:cNvSpPr txBox="1"/>
            <p:nvPr/>
          </p:nvSpPr>
          <p:spPr>
            <a:xfrm>
              <a:off x="1479117" y="302265"/>
              <a:ext cx="28699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b="1" dirty="0">
                  <a:latin typeface="Cavolini" panose="03000502040302020204" pitchFamily="66" charset="0"/>
                  <a:cs typeface="Cavolini" panose="03000502040302020204" pitchFamily="66" charset="0"/>
                </a:rPr>
                <a:t>UNIDAD AUSENTISMO</a:t>
              </a:r>
            </a:p>
            <a:p>
              <a:r>
                <a:rPr lang="es-MX" b="1" dirty="0">
                  <a:latin typeface="Cavolini" panose="03000502040302020204" pitchFamily="66" charset="0"/>
                  <a:cs typeface="Cavolini" panose="03000502040302020204" pitchFamily="66" charset="0"/>
                </a:rPr>
                <a:t>TE INFORMA</a:t>
              </a:r>
              <a:endParaRPr lang="es-CL" b="1" dirty="0"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11832C8F-AA18-5F7C-27B3-9252098617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162" t="87841" r="28510" b="640"/>
            <a:stretch/>
          </p:blipFill>
          <p:spPr>
            <a:xfrm>
              <a:off x="4665785" y="144406"/>
              <a:ext cx="719462" cy="875022"/>
            </a:xfrm>
            <a:prstGeom prst="rect">
              <a:avLst/>
            </a:prstGeom>
          </p:spPr>
        </p:pic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B04A4D8A-862E-9751-4E7F-B96C6E163149}"/>
                </a:ext>
              </a:extLst>
            </p:cNvPr>
            <p:cNvSpPr txBox="1"/>
            <p:nvPr/>
          </p:nvSpPr>
          <p:spPr>
            <a:xfrm>
              <a:off x="199305" y="1138429"/>
              <a:ext cx="5319925" cy="1521869"/>
            </a:xfrm>
            <a:prstGeom prst="rect">
              <a:avLst/>
            </a:prstGeom>
            <a:solidFill>
              <a:srgbClr val="CC99FF"/>
            </a:solidFill>
          </p:spPr>
          <p:txBody>
            <a:bodyPr wrap="square" rtlCol="0">
              <a:spAutoFit/>
            </a:bodyPr>
            <a:lstStyle/>
            <a:p>
              <a:endParaRPr lang="es-CL" dirty="0"/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D725C829-32EA-21FC-1758-A98BC69074DE}"/>
                </a:ext>
              </a:extLst>
            </p:cNvPr>
            <p:cNvSpPr txBox="1"/>
            <p:nvPr/>
          </p:nvSpPr>
          <p:spPr>
            <a:xfrm>
              <a:off x="246218" y="1216706"/>
              <a:ext cx="3881292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1600" b="1" dirty="0">
                  <a:solidFill>
                    <a:schemeClr val="bg1"/>
                  </a:solidFill>
                </a:rPr>
                <a:t>             ¿QUÉ ES EL AUSENTISMO LABORAL?</a:t>
              </a:r>
            </a:p>
            <a:p>
              <a:pPr algn="just"/>
              <a:endParaRPr lang="es-ES" sz="1100" b="1" dirty="0">
                <a:solidFill>
                  <a:schemeClr val="bg1"/>
                </a:solidFill>
              </a:endParaRPr>
            </a:p>
            <a:p>
              <a:pPr algn="just"/>
              <a:r>
                <a:rPr lang="es-ES" sz="1100" dirty="0"/>
                <a:t>“No presencia de un funcionario en su trabajo”, situación que puede ser de tipo programado, involuntario y/o justificado, derivado de una incapacidad laboral o permiso; o bien una ausencia voluntaria e injustificada, asociada al abandono de las funciones sin la autorización del empleador. (García,M.2011) </a:t>
              </a:r>
            </a:p>
          </p:txBody>
        </p:sp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F24E5F03-3B32-9E15-0DEB-E32F6B1D38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27510" y="1184434"/>
              <a:ext cx="1230576" cy="127495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686DFC5F-9D40-4EFE-3DE6-A385659B7A45}"/>
                </a:ext>
              </a:extLst>
            </p:cNvPr>
            <p:cNvSpPr txBox="1"/>
            <p:nvPr/>
          </p:nvSpPr>
          <p:spPr>
            <a:xfrm>
              <a:off x="197537" y="2802734"/>
              <a:ext cx="5288829" cy="1521869"/>
            </a:xfrm>
            <a:prstGeom prst="rect">
              <a:avLst/>
            </a:prstGeom>
            <a:solidFill>
              <a:srgbClr val="33CCCC"/>
            </a:solidFill>
          </p:spPr>
          <p:txBody>
            <a:bodyPr wrap="square" rtlCol="0">
              <a:spAutoFit/>
            </a:bodyPr>
            <a:lstStyle/>
            <a:p>
              <a:endParaRPr lang="es-CL" dirty="0"/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B2722C8A-F38B-2EB8-D8B8-8F9E7C16C619}"/>
                </a:ext>
              </a:extLst>
            </p:cNvPr>
            <p:cNvSpPr txBox="1"/>
            <p:nvPr/>
          </p:nvSpPr>
          <p:spPr>
            <a:xfrm>
              <a:off x="1782623" y="2952081"/>
              <a:ext cx="3668748" cy="1184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1600" b="1" dirty="0">
                  <a:solidFill>
                    <a:schemeClr val="bg1"/>
                  </a:solidFill>
                </a:rPr>
                <a:t>¿CÓMO SE MIDE EL AUSENTISMO?</a:t>
              </a:r>
            </a:p>
            <a:p>
              <a:pPr algn="r"/>
              <a:endParaRPr lang="es-ES" sz="1100" b="1" dirty="0">
                <a:solidFill>
                  <a:srgbClr val="0070C0"/>
                </a:solidFill>
              </a:endParaRPr>
            </a:p>
            <a:p>
              <a:pPr algn="just"/>
              <a:r>
                <a:rPr lang="es-ES" sz="1100" dirty="0"/>
                <a:t>A través de </a:t>
              </a:r>
              <a:r>
                <a:rPr lang="es-ES" sz="1100" b="1" dirty="0"/>
                <a:t>QLIKVIEW</a:t>
              </a:r>
              <a:r>
                <a:rPr lang="es-ES" sz="1100" dirty="0"/>
                <a:t>, una plataforma que nos permite recopilar, analizar, procesar y extraer el valor de los datos. Con esta herramienta podemos conocer el índice de Ausentismo del HRA </a:t>
              </a:r>
              <a:endParaRPr lang="es-MX" sz="1100" dirty="0"/>
            </a:p>
          </p:txBody>
        </p:sp>
        <p:pic>
          <p:nvPicPr>
            <p:cNvPr id="1028" name="Picture 4" descr="Papel de asistencia con lista de comprobación Ícono vectorial de dibujos  animados Ilustración Educación Ícono de negocios Concepto aislado Estilo de  dibujo animado plano vectorial premium | Imagen Premium generada con IA">
              <a:extLst>
                <a:ext uri="{FF2B5EF4-FFF2-40B4-BE49-F238E27FC236}">
                  <a16:creationId xmlns:a16="http://schemas.microsoft.com/office/drawing/2014/main" id="{27B5DB7F-D117-549D-B208-4E93CE5968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498" y="2937787"/>
              <a:ext cx="1339125" cy="133912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76D9B1F0-3625-85BE-B8E1-FF965CBC829F}"/>
                </a:ext>
              </a:extLst>
            </p:cNvPr>
            <p:cNvSpPr txBox="1"/>
            <p:nvPr/>
          </p:nvSpPr>
          <p:spPr>
            <a:xfrm>
              <a:off x="197538" y="4479152"/>
              <a:ext cx="5319925" cy="152186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s-CL" dirty="0"/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C74BC071-38E2-7D40-9E44-D7E4203765A7}"/>
                </a:ext>
              </a:extLst>
            </p:cNvPr>
            <p:cNvSpPr txBox="1"/>
            <p:nvPr/>
          </p:nvSpPr>
          <p:spPr>
            <a:xfrm>
              <a:off x="442850" y="4580193"/>
              <a:ext cx="3250684" cy="1184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1600" b="1" dirty="0"/>
                <a:t>            INDICE AUSENTISMO</a:t>
              </a:r>
            </a:p>
            <a:p>
              <a:pPr algn="just"/>
              <a:endParaRPr lang="es-ES" sz="1100" b="1" dirty="0">
                <a:solidFill>
                  <a:srgbClr val="0070C0"/>
                </a:solidFill>
              </a:endParaRPr>
            </a:p>
            <a:p>
              <a:pPr algn="just"/>
              <a:r>
                <a:rPr lang="es-ES" sz="1100" dirty="0"/>
                <a:t>Es el número de días de ausentismo por licencia médica curativa, que cada funcionario de la dotación contrata, titular y suplencia registra en un determinado período de tiempo</a:t>
              </a:r>
              <a:endParaRPr lang="es-MX" sz="1100" dirty="0"/>
            </a:p>
          </p:txBody>
        </p:sp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E2E6CD31-FB45-F088-82F9-D244703319A9}"/>
                </a:ext>
              </a:extLst>
            </p:cNvPr>
            <p:cNvSpPr txBox="1"/>
            <p:nvPr/>
          </p:nvSpPr>
          <p:spPr>
            <a:xfrm>
              <a:off x="197537" y="6102882"/>
              <a:ext cx="5271245" cy="1402869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endParaRPr lang="es-CL" dirty="0"/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51C33A4D-95B0-782A-57DE-984F9B732946}"/>
                </a:ext>
              </a:extLst>
            </p:cNvPr>
            <p:cNvSpPr txBox="1"/>
            <p:nvPr/>
          </p:nvSpPr>
          <p:spPr>
            <a:xfrm>
              <a:off x="544096" y="6773032"/>
              <a:ext cx="935022" cy="677108"/>
            </a:xfrm>
            <a:prstGeom prst="rect">
              <a:avLst/>
            </a:prstGeom>
            <a:solidFill>
              <a:srgbClr val="33CC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/>
                <a:t>AÑO 2024</a:t>
              </a:r>
            </a:p>
            <a:p>
              <a:pPr algn="ctr"/>
              <a:r>
                <a:rPr lang="es-MX" sz="1200" b="1" dirty="0"/>
                <a:t>FEBRERO</a:t>
              </a:r>
            </a:p>
            <a:p>
              <a:pPr algn="ctr"/>
              <a:r>
                <a:rPr lang="es-MX" sz="1400" b="1" dirty="0">
                  <a:solidFill>
                    <a:schemeClr val="bg1"/>
                  </a:solidFill>
                </a:rPr>
                <a:t>2.2</a:t>
              </a:r>
              <a:endParaRPr lang="es-CL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D80CABA8-9CB0-C778-BA1C-6A54A070DFD1}"/>
                </a:ext>
              </a:extLst>
            </p:cNvPr>
            <p:cNvSpPr txBox="1"/>
            <p:nvPr/>
          </p:nvSpPr>
          <p:spPr>
            <a:xfrm>
              <a:off x="1715046" y="6771855"/>
              <a:ext cx="935022" cy="677108"/>
            </a:xfrm>
            <a:prstGeom prst="rect">
              <a:avLst/>
            </a:prstGeom>
            <a:solidFill>
              <a:srgbClr val="33CCCC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/>
                <a:t>AÑO 2025</a:t>
              </a:r>
            </a:p>
            <a:p>
              <a:pPr algn="ctr"/>
              <a:r>
                <a:rPr lang="es-MX" sz="1200" b="1" dirty="0"/>
                <a:t>FEBRERO</a:t>
              </a:r>
              <a:endParaRPr lang="es-MX" sz="1200" dirty="0"/>
            </a:p>
            <a:p>
              <a:pPr algn="ctr"/>
              <a:r>
                <a:rPr lang="es-MX" sz="1400" b="1" dirty="0">
                  <a:solidFill>
                    <a:schemeClr val="bg1"/>
                  </a:solidFill>
                </a:rPr>
                <a:t>2.4</a:t>
              </a:r>
              <a:endParaRPr lang="es-CL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9CAB8BB3-3324-A038-849F-890AED2D6ABD}"/>
                </a:ext>
              </a:extLst>
            </p:cNvPr>
            <p:cNvSpPr txBox="1"/>
            <p:nvPr/>
          </p:nvSpPr>
          <p:spPr>
            <a:xfrm>
              <a:off x="641035" y="6204800"/>
              <a:ext cx="4155120" cy="497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98" dirty="0"/>
                <a:t>Según Qlikview, en igual período a febrero 2024 - 2025, aumento en un 9% </a:t>
              </a:r>
              <a:r>
                <a:rPr lang="es-ES" sz="1318" dirty="0"/>
                <a:t> el índice de Ausentismo </a:t>
              </a:r>
              <a:endParaRPr lang="es-MX" sz="1198" dirty="0"/>
            </a:p>
          </p:txBody>
        </p:sp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2C679867-88D0-9ECD-D105-54AB4AFF47A9}"/>
                </a:ext>
              </a:extLst>
            </p:cNvPr>
            <p:cNvSpPr txBox="1"/>
            <p:nvPr/>
          </p:nvSpPr>
          <p:spPr>
            <a:xfrm>
              <a:off x="283699" y="7678262"/>
              <a:ext cx="2329629" cy="1274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CL" dirty="0"/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78B8FBC5-52BA-B204-4BB9-C24F6A5A1458}"/>
                </a:ext>
              </a:extLst>
            </p:cNvPr>
            <p:cNvSpPr txBox="1"/>
            <p:nvPr/>
          </p:nvSpPr>
          <p:spPr>
            <a:xfrm>
              <a:off x="197537" y="7712726"/>
              <a:ext cx="2329628" cy="1255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80" b="1" dirty="0"/>
                <a:t>Contactos </a:t>
              </a:r>
            </a:p>
            <a:p>
              <a:r>
                <a:rPr lang="es-ES" sz="1080" b="1" dirty="0">
                  <a:solidFill>
                    <a:srgbClr val="0070C0"/>
                  </a:solidFill>
                </a:rPr>
                <a:t>Analia Tang A.</a:t>
              </a:r>
            </a:p>
            <a:p>
              <a:r>
                <a:rPr lang="es-ES" sz="1080" b="1" dirty="0">
                  <a:solidFill>
                    <a:srgbClr val="0070C0"/>
                  </a:solidFill>
                </a:rPr>
                <a:t>Barbarita Naveas F</a:t>
              </a:r>
              <a:r>
                <a:rPr lang="es-ES" sz="1080" dirty="0">
                  <a:solidFill>
                    <a:srgbClr val="0070C0"/>
                  </a:solidFill>
                </a:rPr>
                <a:t>.</a:t>
              </a:r>
            </a:p>
            <a:p>
              <a:r>
                <a:rPr lang="es-ES" sz="1080" dirty="0"/>
                <a:t>(55-2 44) 553206 – 552438</a:t>
              </a:r>
            </a:p>
            <a:p>
              <a:r>
                <a:rPr lang="es-ES" sz="1080" dirty="0"/>
                <a:t>Jefe.ausentismoylm@redsalud.gov.cl</a:t>
              </a:r>
            </a:p>
            <a:p>
              <a:r>
                <a:rPr lang="es-ES" sz="1080" dirty="0"/>
                <a:t>analia.tang@redsalud.gov.cl</a:t>
              </a:r>
            </a:p>
            <a:p>
              <a:r>
                <a:rPr lang="es-ES" sz="1080" dirty="0"/>
                <a:t>ausentismohra@gmail.com</a:t>
              </a:r>
              <a:endParaRPr lang="es-MX" sz="1080" dirty="0"/>
            </a:p>
          </p:txBody>
        </p:sp>
        <p:pic>
          <p:nvPicPr>
            <p:cNvPr id="22" name="Picture 2" descr="Dispositivos Traumatológicos | CLP Insumos Médicos | Chile">
              <a:extLst>
                <a:ext uri="{FF2B5EF4-FFF2-40B4-BE49-F238E27FC236}">
                  <a16:creationId xmlns:a16="http://schemas.microsoft.com/office/drawing/2014/main" id="{DB350AD6-071A-E2B5-5CF1-E91E73CB8A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9456" y="7811516"/>
              <a:ext cx="1092120" cy="1008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Imagen 37" descr="Ausentismo PNG Imágenes Transparentes - Pngtree">
              <a:extLst>
                <a:ext uri="{FF2B5EF4-FFF2-40B4-BE49-F238E27FC236}">
                  <a16:creationId xmlns:a16="http://schemas.microsoft.com/office/drawing/2014/main" id="{7BD4F6C1-358B-24BA-ACC9-178CA6B122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31" t="29488" r="-6511" b="25213"/>
            <a:stretch/>
          </p:blipFill>
          <p:spPr bwMode="auto">
            <a:xfrm>
              <a:off x="3759626" y="4473950"/>
              <a:ext cx="1691745" cy="148202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4" name="Imagen 43">
              <a:extLst>
                <a:ext uri="{FF2B5EF4-FFF2-40B4-BE49-F238E27FC236}">
                  <a16:creationId xmlns:a16="http://schemas.microsoft.com/office/drawing/2014/main" id="{02D3AB9A-4996-00B9-B4E6-B7DC6274C7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4538" t="8907" r="24254" b="43126"/>
            <a:stretch/>
          </p:blipFill>
          <p:spPr>
            <a:xfrm>
              <a:off x="2911205" y="6723275"/>
              <a:ext cx="1743660" cy="174633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0" name="Imagen 39" descr="Mano apuntando a izquierda - Descarga iconos gratis">
              <a:extLst>
                <a:ext uri="{FF2B5EF4-FFF2-40B4-BE49-F238E27FC236}">
                  <a16:creationId xmlns:a16="http://schemas.microsoft.com/office/drawing/2014/main" id="{05D0EC29-17E4-076E-339A-6F0D1B022D0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1837" flipH="1">
              <a:off x="107786" y="5757282"/>
              <a:ext cx="677503" cy="680824"/>
            </a:xfrm>
            <a:prstGeom prst="ellipse">
              <a:avLst/>
            </a:prstGeom>
            <a:ln w="63500" cap="rnd">
              <a:solidFill>
                <a:srgbClr val="FF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41" name="Imagen 40" descr="✓ Botón De Marca De Verificación Emoji">
              <a:extLst>
                <a:ext uri="{FF2B5EF4-FFF2-40B4-BE49-F238E27FC236}">
                  <a16:creationId xmlns:a16="http://schemas.microsoft.com/office/drawing/2014/main" id="{2C17F03D-8CE9-7583-6D37-A711BA2433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78" t="9854" r="9854" b="18613"/>
            <a:stretch/>
          </p:blipFill>
          <p:spPr bwMode="auto">
            <a:xfrm>
              <a:off x="4859024" y="2103883"/>
              <a:ext cx="918845" cy="92392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2" name="Imagen 41" descr="Categoría «Icono dudas» de fotos, imágenes e ilustraciones | Shutterstock">
              <a:extLst>
                <a:ext uri="{FF2B5EF4-FFF2-40B4-BE49-F238E27FC236}">
                  <a16:creationId xmlns:a16="http://schemas.microsoft.com/office/drawing/2014/main" id="{02B18128-A193-43DE-58D1-2649C023C3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7" t="8214" r="50897" b="15715"/>
            <a:stretch/>
          </p:blipFill>
          <p:spPr bwMode="auto">
            <a:xfrm>
              <a:off x="83453" y="4112000"/>
              <a:ext cx="720090" cy="7239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3" name="Imagen 42" descr="✓ Botón De Marca De Verificación Emoji">
              <a:extLst>
                <a:ext uri="{FF2B5EF4-FFF2-40B4-BE49-F238E27FC236}">
                  <a16:creationId xmlns:a16="http://schemas.microsoft.com/office/drawing/2014/main" id="{BB3D906D-7256-4F1E-733D-C818FFC09D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78" t="9854" r="9854" b="18613"/>
            <a:stretch/>
          </p:blipFill>
          <p:spPr bwMode="auto">
            <a:xfrm>
              <a:off x="4796155" y="5654230"/>
              <a:ext cx="918845" cy="92392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038" name="Picture 14" descr="Pin page">
            <a:extLst>
              <a:ext uri="{FF2B5EF4-FFF2-40B4-BE49-F238E27FC236}">
                <a16:creationId xmlns:a16="http://schemas.microsoft.com/office/drawing/2014/main" id="{B7DF00EE-3986-FDF0-9EAB-80AC6D793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47920">
            <a:off x="149460" y="-190349"/>
            <a:ext cx="1308167" cy="178510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1135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12984</TotalTime>
  <Words>213</Words>
  <Application>Microsoft Office PowerPoint</Application>
  <PresentationFormat>Presentación en pantalla (16:10)</PresentationFormat>
  <Paragraphs>25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salud del personal</cp:lastModifiedBy>
  <cp:revision>38</cp:revision>
  <cp:lastPrinted>2025-03-18T16:16:24Z</cp:lastPrinted>
  <dcterms:created xsi:type="dcterms:W3CDTF">2023-02-14T12:14:30Z</dcterms:created>
  <dcterms:modified xsi:type="dcterms:W3CDTF">2025-03-19T12:21:27Z</dcterms:modified>
</cp:coreProperties>
</file>