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38" autoAdjust="0"/>
    <p:restoredTop sz="94660"/>
  </p:normalViewPr>
  <p:slideViewPr>
    <p:cSldViewPr snapToGrid="0">
      <p:cViewPr varScale="1">
        <p:scale>
          <a:sx n="75" d="100"/>
          <a:sy n="75" d="100"/>
        </p:scale>
        <p:origin x="328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8BBB64-3F4D-4827-8957-B786725E98F8}" type="datetimeFigureOut">
              <a:rPr lang="es-CL" smtClean="0"/>
              <a:t>25-04-2025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818A70-2EFE-43F1-BB59-CFC1ABD72D7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17363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4/25/2025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4/25/2025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4/25/2025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CE3618-1D7A-4256-B2AF-9DB692996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91A9185-A7D5-460B-98BC-0BF2EBD3EE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8AFC1764-6516-4F77-BF30-B8ADB3C9F4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FCAFF9F9-F806-47EC-BCAC-9921E719FF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09D92491-36BD-4861-BA54-DD88E60898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23740E15-AB86-4E5C-A137-07E0DDC035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1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BE097852-1F54-4EF0-A1BE-561272FCD6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5C2DF1F9-21CC-430E-84C8-356C73C6FD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7F11B45B-3EDE-4B6A-903B-0AE6E9DDF4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7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F77FDDC5-477E-420D-B98F-42ABA24772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A92C0474-B573-45C5-84C5-194CE1715F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6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2FBC62F8-64D0-4025-99AE-A04E291D90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6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7632F945-80B5-4575-A538-29495BF8F2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accent1">
                  <a:alpha val="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5562CC17-43D4-4E57-AE08-83952EE59D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accent1">
                  <a:alpha val="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E1D78CFE-04CA-4101-AFCF-196940B2D1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4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41F2A149-A64E-4690-B049-18C156A8E2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3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D9313C72-D62D-4416-A6AE-7EB7D6B54A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77B03BEA-76E5-4ECB-B9BB-D89D27509E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4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6AF6BECE-416D-4C3A-AD6F-68B08F3CA7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4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B9197E2A-A098-480D-A2A6-3F3B889EDA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4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5A493EDB-6C9E-483F-86A6-0F473E5908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3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s-CL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53AA5AFB-6C53-E85E-09A1-B295652254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14106" y="1672608"/>
            <a:ext cx="8247189" cy="3115075"/>
          </a:xfrm>
        </p:spPr>
        <p:txBody>
          <a:bodyPr>
            <a:normAutofit/>
          </a:bodyPr>
          <a:lstStyle/>
          <a:p>
            <a:r>
              <a:rPr lang="es-CL" sz="4000" dirty="0">
                <a:solidFill>
                  <a:schemeClr val="accent1"/>
                </a:solidFill>
              </a:rPr>
              <a:t>Vigilancia Centinela de </a:t>
            </a:r>
            <a:br>
              <a:rPr lang="es-CL" sz="4000" dirty="0">
                <a:solidFill>
                  <a:schemeClr val="accent1"/>
                </a:solidFill>
              </a:rPr>
            </a:br>
            <a:r>
              <a:rPr lang="es-CL" sz="4000" dirty="0">
                <a:solidFill>
                  <a:schemeClr val="accent1"/>
                </a:solidFill>
              </a:rPr>
              <a:t>Infección Respiratoria Aguda Grave (IRAG) </a:t>
            </a:r>
            <a:br>
              <a:rPr lang="es-CL" sz="4000" dirty="0">
                <a:solidFill>
                  <a:schemeClr val="accent1"/>
                </a:solidFill>
              </a:rPr>
            </a:br>
            <a:r>
              <a:rPr lang="es-CL" sz="4000" dirty="0">
                <a:solidFill>
                  <a:schemeClr val="accent1"/>
                </a:solidFill>
              </a:rPr>
              <a:t>Hospital  Dr. Leonardo Guzmán</a:t>
            </a:r>
            <a:br>
              <a:rPr lang="es-CL" sz="4000" dirty="0">
                <a:solidFill>
                  <a:schemeClr val="accent1"/>
                </a:solidFill>
              </a:rPr>
            </a:br>
            <a:br>
              <a:rPr lang="es-CL" sz="4000" dirty="0">
                <a:solidFill>
                  <a:schemeClr val="accent1"/>
                </a:solidFill>
              </a:rPr>
            </a:br>
            <a:endParaRPr lang="es-CL" sz="4000" dirty="0">
              <a:solidFill>
                <a:schemeClr val="accent1"/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496616A-9769-504E-4334-0BCBAEDCDB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43271" y="5182312"/>
            <a:ext cx="8300202" cy="1228171"/>
          </a:xfrm>
        </p:spPr>
        <p:txBody>
          <a:bodyPr>
            <a:normAutofit/>
          </a:bodyPr>
          <a:lstStyle/>
          <a:p>
            <a:pPr algn="l"/>
            <a:r>
              <a:rPr lang="es-CL" sz="1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                                                                                                      EU Claudia Balcarce Barbaste</a:t>
            </a:r>
          </a:p>
          <a:p>
            <a:pPr algn="l"/>
            <a:r>
              <a:rPr lang="es-CL" sz="1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                                                                                  Profesional de apoyo Vigilancia Centinela IRAG, HRA</a:t>
            </a:r>
          </a:p>
          <a:p>
            <a:pPr algn="l"/>
            <a:r>
              <a:rPr lang="es-CL" sz="1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                                                                                                                        Año 2025 </a:t>
            </a:r>
          </a:p>
          <a:p>
            <a:pPr algn="l"/>
            <a:endParaRPr lang="es-CL" sz="14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" name="Isosceles Triangle 30">
            <a:extLst>
              <a:ext uri="{FF2B5EF4-FFF2-40B4-BE49-F238E27FC236}">
                <a16:creationId xmlns:a16="http://schemas.microsoft.com/office/drawing/2014/main" id="{3F39476B-1A6D-47CB-AC7A-FB87EF003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1490253" y="3276595"/>
            <a:ext cx="300774" cy="259288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59FD765E-9D59-FCFD-5F91-13FB06A02C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641" y="29666"/>
            <a:ext cx="1653080" cy="1653080"/>
          </a:xfrm>
          <a:prstGeom prst="rect">
            <a:avLst/>
          </a:prstGeom>
        </p:spPr>
      </p:pic>
      <p:pic>
        <p:nvPicPr>
          <p:cNvPr id="30" name="Imagen 29">
            <a:extLst>
              <a:ext uri="{FF2B5EF4-FFF2-40B4-BE49-F238E27FC236}">
                <a16:creationId xmlns:a16="http://schemas.microsoft.com/office/drawing/2014/main" id="{10FD77C7-3CD5-4E60-1113-CF1C07BB34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47947" y="29666"/>
            <a:ext cx="2650766" cy="1498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6308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B5C22A-540D-4DDB-C2BC-E1926B2C5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767" y="2542278"/>
            <a:ext cx="3498979" cy="2456442"/>
          </a:xfrm>
        </p:spPr>
        <p:txBody>
          <a:bodyPr>
            <a:normAutofit fontScale="90000"/>
          </a:bodyPr>
          <a:lstStyle/>
          <a:p>
            <a:pPr algn="just"/>
            <a:br>
              <a:rPr lang="es-CL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s-CL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Análisis: Se observa  que el grupo </a:t>
            </a:r>
            <a:r>
              <a:rPr lang="es-CL" sz="1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etáreo</a:t>
            </a:r>
            <a:r>
              <a:rPr lang="es-CL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predominante son los de 60 y  más años  (13 casos) con un  44,8  %  del total, seguido por los de   40-59 años (7 casos) con un 24,1  %  , luego los de 5-19 años (2 casos) con 6,8 %</a:t>
            </a:r>
            <a:br>
              <a:rPr lang="es-CL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s-CL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s-CL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Los grupos etareos que  tuvieron ingresos durante la semana 16 fueron los de  2 – 5 años  (1caso), 40-59 (1 caso)  y los  de 60 y +  años (4casos), este último  grupo con un 66,6% del total semanal.</a:t>
            </a:r>
            <a:br>
              <a:rPr lang="es-CL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s-CL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s-CL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s-CL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es-CL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D4A36BA-A306-A5C4-26F2-DA20C54D702F}"/>
              </a:ext>
            </a:extLst>
          </p:cNvPr>
          <p:cNvSpPr txBox="1"/>
          <p:nvPr/>
        </p:nvSpPr>
        <p:spPr>
          <a:xfrm>
            <a:off x="1111228" y="322570"/>
            <a:ext cx="96834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Ingresos casos IRAG en HRA a la SE 16</a:t>
            </a:r>
          </a:p>
        </p:txBody>
      </p:sp>
      <p:pic>
        <p:nvPicPr>
          <p:cNvPr id="7" name="Marcador de contenido 6">
            <a:extLst>
              <a:ext uri="{FF2B5EF4-FFF2-40B4-BE49-F238E27FC236}">
                <a16:creationId xmlns:a16="http://schemas.microsoft.com/office/drawing/2014/main" id="{DF128191-4E52-1798-D82F-1B8ADF10E5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37175" y="1462465"/>
            <a:ext cx="7166909" cy="3536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1235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D0E122D1-55C9-DA21-F8F0-5787961755D6}"/>
              </a:ext>
            </a:extLst>
          </p:cNvPr>
          <p:cNvSpPr txBox="1"/>
          <p:nvPr/>
        </p:nvSpPr>
        <p:spPr>
          <a:xfrm>
            <a:off x="795527" y="236900"/>
            <a:ext cx="103967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Circulación viral en casos IRAG del HRA a la SE 16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FBE9AF0-2A19-5A1E-558E-280CA3A46C78}"/>
              </a:ext>
            </a:extLst>
          </p:cNvPr>
          <p:cNvSpPr txBox="1"/>
          <p:nvPr/>
        </p:nvSpPr>
        <p:spPr>
          <a:xfrm>
            <a:off x="553211" y="5783749"/>
            <a:ext cx="10881361" cy="58477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Análisis: Se observa una positividad en la circulación viral de la SE 16 del 50% (2 virus) que corresponde a virus Influenza A(H1N1) 25%  y virus Parainfluenza 25%.</a:t>
            </a:r>
            <a:r>
              <a:rPr lang="es-MX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CL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C86EF464-78A4-011D-B8F3-2DBC008C6F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0533" y="992796"/>
            <a:ext cx="9728200" cy="4435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1425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D0E122D1-55C9-DA21-F8F0-5787961755D6}"/>
              </a:ext>
            </a:extLst>
          </p:cNvPr>
          <p:cNvSpPr txBox="1"/>
          <p:nvPr/>
        </p:nvSpPr>
        <p:spPr>
          <a:xfrm>
            <a:off x="701040" y="264408"/>
            <a:ext cx="103967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Circulación virus Influenza en casos IRAG del HRA a la SE 16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20726F79-B180-635A-2773-346C2294548D}"/>
              </a:ext>
            </a:extLst>
          </p:cNvPr>
          <p:cNvSpPr txBox="1"/>
          <p:nvPr/>
        </p:nvSpPr>
        <p:spPr>
          <a:xfrm>
            <a:off x="875392" y="5992621"/>
            <a:ext cx="10307320" cy="33855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CL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Análisis:  Se observa un 25 % de positividad de Influenza en la SE 16, que corresponde a 1 caso de Influenza A(H1N1) 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3E3D2BD-79E9-75B0-9380-6E686D8296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427" y="967168"/>
            <a:ext cx="10115912" cy="4616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5841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D0E122D1-55C9-DA21-F8F0-5787961755D6}"/>
              </a:ext>
            </a:extLst>
          </p:cNvPr>
          <p:cNvSpPr txBox="1"/>
          <p:nvPr/>
        </p:nvSpPr>
        <p:spPr>
          <a:xfrm>
            <a:off x="697113" y="308358"/>
            <a:ext cx="103967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Circulación virus SARS-COV-2 en casos IRAG del HRA a la SE 16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20726F79-B180-635A-2773-346C2294548D}"/>
              </a:ext>
            </a:extLst>
          </p:cNvPr>
          <p:cNvSpPr txBox="1"/>
          <p:nvPr/>
        </p:nvSpPr>
        <p:spPr>
          <a:xfrm>
            <a:off x="589280" y="6011252"/>
            <a:ext cx="11013440" cy="3693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C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Análisis: En la SE 16 no hubo casos IRAG asociados a virus SARS-CoV-2.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E8740918-5CCB-B7A9-7A64-6D8DA682FF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9400" y="1335811"/>
            <a:ext cx="8424333" cy="4186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8309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D0E122D1-55C9-DA21-F8F0-5787961755D6}"/>
              </a:ext>
            </a:extLst>
          </p:cNvPr>
          <p:cNvSpPr txBox="1"/>
          <p:nvPr/>
        </p:nvSpPr>
        <p:spPr>
          <a:xfrm>
            <a:off x="589280" y="295040"/>
            <a:ext cx="103967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Ingreso de casos IRAG a UCI del HRA a la SE 16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20726F79-B180-635A-2773-346C2294548D}"/>
              </a:ext>
            </a:extLst>
          </p:cNvPr>
          <p:cNvSpPr txBox="1"/>
          <p:nvPr/>
        </p:nvSpPr>
        <p:spPr>
          <a:xfrm>
            <a:off x="589280" y="5895118"/>
            <a:ext cx="11013440" cy="3693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C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Análisis: Durante la SE 16 hubo 1 paciente IRAG ingresado en UCI.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AD5F97FE-E891-6275-B68C-88E869145E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4066" y="1363159"/>
            <a:ext cx="8314267" cy="4131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35077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D0E122D1-55C9-DA21-F8F0-5787961755D6}"/>
              </a:ext>
            </a:extLst>
          </p:cNvPr>
          <p:cNvSpPr txBox="1"/>
          <p:nvPr/>
        </p:nvSpPr>
        <p:spPr>
          <a:xfrm>
            <a:off x="589280" y="170296"/>
            <a:ext cx="103967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Fallecidos IRAG del HRA a la SE 16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20726F79-B180-635A-2773-346C2294548D}"/>
              </a:ext>
            </a:extLst>
          </p:cNvPr>
          <p:cNvSpPr txBox="1"/>
          <p:nvPr/>
        </p:nvSpPr>
        <p:spPr>
          <a:xfrm>
            <a:off x="952500" y="6025984"/>
            <a:ext cx="10287000" cy="30777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CL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Análisis: Durante la semana 16  hubo 1 fallecido por IRAG, que pertenece al grupo etario de 40 a 59 años.</a:t>
            </a:r>
            <a:endParaRPr lang="es-CL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250FC43B-1182-AB31-B5BB-D5B4ADC809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6780" y="1058669"/>
            <a:ext cx="7261728" cy="4740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25283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D0E122D1-55C9-DA21-F8F0-5787961755D6}"/>
              </a:ext>
            </a:extLst>
          </p:cNvPr>
          <p:cNvSpPr txBox="1"/>
          <p:nvPr/>
        </p:nvSpPr>
        <p:spPr>
          <a:xfrm>
            <a:off x="589280" y="437749"/>
            <a:ext cx="103967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Fallecidos IRAG del HRA a la SE 16 por tipo de virus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20726F79-B180-635A-2773-346C2294548D}"/>
              </a:ext>
            </a:extLst>
          </p:cNvPr>
          <p:cNvSpPr txBox="1"/>
          <p:nvPr/>
        </p:nvSpPr>
        <p:spPr>
          <a:xfrm>
            <a:off x="589280" y="5912419"/>
            <a:ext cx="11013440" cy="30777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CL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Análisis: En la SE 16 hubo 1 fallecido asociado a virus Influenza A H1N1.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C43FE888-B8AA-9ED6-D4D4-519FDD89CB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8835" y="1328408"/>
            <a:ext cx="7453966" cy="4201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8635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D0E122D1-55C9-DA21-F8F0-5787961755D6}"/>
              </a:ext>
            </a:extLst>
          </p:cNvPr>
          <p:cNvSpPr txBox="1"/>
          <p:nvPr/>
        </p:nvSpPr>
        <p:spPr>
          <a:xfrm>
            <a:off x="538480" y="420232"/>
            <a:ext cx="103967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RESUMEN: Vigilancia Centinela IRAG del Hospital Dr. Leonardo Guzmán </a:t>
            </a:r>
          </a:p>
          <a:p>
            <a:pPr algn="ctr"/>
            <a:r>
              <a:rPr lang="es-CL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Desde el 29 Diciembre  al 19 de Abril 2025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0D9CE8D-E13C-0D3B-4FD9-53D382CE0DDD}"/>
              </a:ext>
            </a:extLst>
          </p:cNvPr>
          <p:cNvSpPr txBox="1"/>
          <p:nvPr/>
        </p:nvSpPr>
        <p:spPr>
          <a:xfrm>
            <a:off x="538480" y="1621641"/>
            <a:ext cx="1097381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s-C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Desde el 29 Diciembre al 19 de abril del 2025 han ingresado 29 casos.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s-CL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C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 la semana 16 se ingresó un total de 6 casos.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s-CL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C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Respecto de los grupos etarios, predomina el grupo de &gt; 60 años (13 casos) con un 44,8%, le sigue el grupo de 40-59 años (7 casos) con un 24,1%, luego  los de 0 a 2 años (5 casos) con un  17,2%, le siguen los de 5 a 19 años  (2 casos) con un 6,8%, y finalmente los de 2 a 5 años (1 caso) con un 6,8%. No se han presentado casos en el grupo etario de 20 a 39 años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s-CL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C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Respecto a la gravedad de los casos de la SE  16:  Hubo 2 pacientes IRAG ingresados en UCI.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es-CL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s-C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Fallecidos: desde el 29 Diciembre al 19 de Abril ha fallecido 1 paciente.</a:t>
            </a:r>
          </a:p>
          <a:p>
            <a:endParaRPr lang="es-CL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s-CL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838192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3335</TotalTime>
  <Words>532</Words>
  <Application>Microsoft Office PowerPoint</Application>
  <PresentationFormat>Panorámica</PresentationFormat>
  <Paragraphs>29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5" baseType="lpstr">
      <vt:lpstr>Aptos</vt:lpstr>
      <vt:lpstr>Calibri</vt:lpstr>
      <vt:lpstr>Calibri Light</vt:lpstr>
      <vt:lpstr>Rockwell</vt:lpstr>
      <vt:lpstr>Wingdings</vt:lpstr>
      <vt:lpstr>Atlas</vt:lpstr>
      <vt:lpstr>Vigilancia Centinela de  Infección Respiratoria Aguda Grave (IRAG)  Hospital  Dr. Leonardo Guzmán  </vt:lpstr>
      <vt:lpstr> Análisis: Se observa  que el grupo etáreo predominante son los de 60 y  más años  (13 casos) con un  44,8  %  del total, seguido por los de   40-59 años (7 casos) con un 24,1  %  , luego los de 5-19 años (2 casos) con 6,8 %  Los grupos etareos que  tuvieron ingresos durante la semana 16 fueron los de  2 – 5 años  (1caso), 40-59 (1 caso)  y los  de 60 y +  años (4casos), este último  grupo con un 66,6% del total semanal.  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cbalcarce.enf@gmail.com</dc:creator>
  <cp:lastModifiedBy>cbalcarce.enf@gmail.com</cp:lastModifiedBy>
  <cp:revision>102</cp:revision>
  <dcterms:created xsi:type="dcterms:W3CDTF">2024-06-06T19:24:47Z</dcterms:created>
  <dcterms:modified xsi:type="dcterms:W3CDTF">2025-04-25T13:46:08Z</dcterms:modified>
</cp:coreProperties>
</file>