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4" r:id="rId3"/>
    <p:sldId id="257" r:id="rId4"/>
    <p:sldId id="258" r:id="rId5"/>
    <p:sldId id="260" r:id="rId6"/>
    <p:sldId id="259" r:id="rId7"/>
    <p:sldId id="261" r:id="rId8"/>
    <p:sldId id="262" r:id="rId9"/>
    <p:sldId id="263" r:id="rId10"/>
    <p:sldId id="265" r:id="rId11"/>
    <p:sldId id="267" r:id="rId12"/>
    <p:sldId id="268" r:id="rId13"/>
    <p:sldId id="266"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E3809-7EE9-4C65-97C9-0DC943DDF8CD}" type="datetimeFigureOut">
              <a:rPr lang="es-CL" smtClean="0"/>
              <a:t>27-08-2025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149B61-0B03-45A6-9E26-B2A067984748}" type="slidenum">
              <a:rPr lang="es-CL" smtClean="0"/>
              <a:t>‹Nº›</a:t>
            </a:fld>
            <a:endParaRPr lang="es-CL"/>
          </a:p>
        </p:txBody>
      </p:sp>
    </p:spTree>
    <p:extLst>
      <p:ext uri="{BB962C8B-B14F-4D97-AF65-F5344CB8AC3E}">
        <p14:creationId xmlns:p14="http://schemas.microsoft.com/office/powerpoint/2010/main" val="3760074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D149B61-0B03-45A6-9E26-B2A067984748}" type="slidenum">
              <a:rPr lang="es-CL" smtClean="0"/>
              <a:t>1</a:t>
            </a:fld>
            <a:endParaRPr lang="es-CL"/>
          </a:p>
        </p:txBody>
      </p:sp>
    </p:spTree>
    <p:extLst>
      <p:ext uri="{BB962C8B-B14F-4D97-AF65-F5344CB8AC3E}">
        <p14:creationId xmlns:p14="http://schemas.microsoft.com/office/powerpoint/2010/main" val="256639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04F453-6A5E-4ADD-78D4-04FA3DF5B8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E29A5586-FE74-652B-41C6-31316D9B99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7C03672A-91EF-2ED8-BCC7-4CD4CB4B34D7}"/>
              </a:ext>
            </a:extLst>
          </p:cNvPr>
          <p:cNvSpPr>
            <a:spLocks noGrp="1"/>
          </p:cNvSpPr>
          <p:nvPr>
            <p:ph type="dt" sz="half" idx="10"/>
          </p:nvPr>
        </p:nvSpPr>
        <p:spPr/>
        <p:txBody>
          <a:bodyPr/>
          <a:lstStyle/>
          <a:p>
            <a:fld id="{B7D0DC3C-E058-4715-9E1F-56EEAB5DC4FA}" type="datetimeFigureOut">
              <a:rPr lang="es-CL" smtClean="0"/>
              <a:t>27-08-2025</a:t>
            </a:fld>
            <a:endParaRPr lang="es-CL"/>
          </a:p>
        </p:txBody>
      </p:sp>
      <p:sp>
        <p:nvSpPr>
          <p:cNvPr id="5" name="Marcador de pie de página 4">
            <a:extLst>
              <a:ext uri="{FF2B5EF4-FFF2-40B4-BE49-F238E27FC236}">
                <a16:creationId xmlns:a16="http://schemas.microsoft.com/office/drawing/2014/main" id="{BD151FAA-20E5-C5F0-A176-24FB24C098B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6626C83-C4CA-7990-14BD-2F6570FF7050}"/>
              </a:ext>
            </a:extLst>
          </p:cNvPr>
          <p:cNvSpPr>
            <a:spLocks noGrp="1"/>
          </p:cNvSpPr>
          <p:nvPr>
            <p:ph type="sldNum" sz="quarter" idx="12"/>
          </p:nvPr>
        </p:nvSpPr>
        <p:spPr/>
        <p:txBody>
          <a:bodyPr/>
          <a:lstStyle/>
          <a:p>
            <a:fld id="{682428CC-231C-4DBE-BCB2-A26964EA5FF9}" type="slidenum">
              <a:rPr lang="es-CL" smtClean="0"/>
              <a:t>‹Nº›</a:t>
            </a:fld>
            <a:endParaRPr lang="es-CL"/>
          </a:p>
        </p:txBody>
      </p:sp>
    </p:spTree>
    <p:extLst>
      <p:ext uri="{BB962C8B-B14F-4D97-AF65-F5344CB8AC3E}">
        <p14:creationId xmlns:p14="http://schemas.microsoft.com/office/powerpoint/2010/main" val="902323574"/>
      </p:ext>
    </p:extLst>
  </p:cSld>
  <p:clrMapOvr>
    <a:masterClrMapping/>
  </p:clrMapOvr>
  <mc:AlternateContent xmlns:mc="http://schemas.openxmlformats.org/markup-compatibility/2006" xmlns:p14="http://schemas.microsoft.com/office/powerpoint/2010/main">
    <mc:Choice Requires="p14">
      <p:transition spd="slow" p14:dur="1250" advClick="0" advTm="30000">
        <p14:switch dir="r"/>
      </p:transition>
    </mc:Choice>
    <mc:Fallback xmlns="">
      <p:transition spd="slow" advClick="0" advTm="3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B1988B-C077-ED89-FD10-4FC5F1BE859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C60FABEE-E82C-C6D6-79C1-CE74FAD9A96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174FEF0-76E8-E49B-E722-CE23C0573B32}"/>
              </a:ext>
            </a:extLst>
          </p:cNvPr>
          <p:cNvSpPr>
            <a:spLocks noGrp="1"/>
          </p:cNvSpPr>
          <p:nvPr>
            <p:ph type="dt" sz="half" idx="10"/>
          </p:nvPr>
        </p:nvSpPr>
        <p:spPr/>
        <p:txBody>
          <a:bodyPr/>
          <a:lstStyle/>
          <a:p>
            <a:fld id="{B7D0DC3C-E058-4715-9E1F-56EEAB5DC4FA}" type="datetimeFigureOut">
              <a:rPr lang="es-CL" smtClean="0"/>
              <a:t>27-08-2025</a:t>
            </a:fld>
            <a:endParaRPr lang="es-CL"/>
          </a:p>
        </p:txBody>
      </p:sp>
      <p:sp>
        <p:nvSpPr>
          <p:cNvPr id="5" name="Marcador de pie de página 4">
            <a:extLst>
              <a:ext uri="{FF2B5EF4-FFF2-40B4-BE49-F238E27FC236}">
                <a16:creationId xmlns:a16="http://schemas.microsoft.com/office/drawing/2014/main" id="{89114D5E-1DB7-214E-A3B8-BEB496E4D6B5}"/>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7C8949E-1602-61D8-DDB9-B8ADE81CC54B}"/>
              </a:ext>
            </a:extLst>
          </p:cNvPr>
          <p:cNvSpPr>
            <a:spLocks noGrp="1"/>
          </p:cNvSpPr>
          <p:nvPr>
            <p:ph type="sldNum" sz="quarter" idx="12"/>
          </p:nvPr>
        </p:nvSpPr>
        <p:spPr/>
        <p:txBody>
          <a:bodyPr/>
          <a:lstStyle/>
          <a:p>
            <a:fld id="{682428CC-231C-4DBE-BCB2-A26964EA5FF9}" type="slidenum">
              <a:rPr lang="es-CL" smtClean="0"/>
              <a:t>‹Nº›</a:t>
            </a:fld>
            <a:endParaRPr lang="es-CL"/>
          </a:p>
        </p:txBody>
      </p:sp>
    </p:spTree>
    <p:extLst>
      <p:ext uri="{BB962C8B-B14F-4D97-AF65-F5344CB8AC3E}">
        <p14:creationId xmlns:p14="http://schemas.microsoft.com/office/powerpoint/2010/main" val="3195095597"/>
      </p:ext>
    </p:extLst>
  </p:cSld>
  <p:clrMapOvr>
    <a:masterClrMapping/>
  </p:clrMapOvr>
  <mc:AlternateContent xmlns:mc="http://schemas.openxmlformats.org/markup-compatibility/2006" xmlns:p14="http://schemas.microsoft.com/office/powerpoint/2010/main">
    <mc:Choice Requires="p14">
      <p:transition spd="slow" p14:dur="1250" advClick="0" advTm="30000">
        <p14:switch dir="r"/>
      </p:transition>
    </mc:Choice>
    <mc:Fallback xmlns="">
      <p:transition spd="slow" advClick="0" advTm="3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2BA2087-2D02-63E5-923F-0414F3220F1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A6C59AC-43E3-02FE-A171-660C2E6C901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56CE677-A4FF-F140-D76E-146C8DE58FE9}"/>
              </a:ext>
            </a:extLst>
          </p:cNvPr>
          <p:cNvSpPr>
            <a:spLocks noGrp="1"/>
          </p:cNvSpPr>
          <p:nvPr>
            <p:ph type="dt" sz="half" idx="10"/>
          </p:nvPr>
        </p:nvSpPr>
        <p:spPr/>
        <p:txBody>
          <a:bodyPr/>
          <a:lstStyle/>
          <a:p>
            <a:fld id="{B7D0DC3C-E058-4715-9E1F-56EEAB5DC4FA}" type="datetimeFigureOut">
              <a:rPr lang="es-CL" smtClean="0"/>
              <a:t>27-08-2025</a:t>
            </a:fld>
            <a:endParaRPr lang="es-CL"/>
          </a:p>
        </p:txBody>
      </p:sp>
      <p:sp>
        <p:nvSpPr>
          <p:cNvPr id="5" name="Marcador de pie de página 4">
            <a:extLst>
              <a:ext uri="{FF2B5EF4-FFF2-40B4-BE49-F238E27FC236}">
                <a16:creationId xmlns:a16="http://schemas.microsoft.com/office/drawing/2014/main" id="{975FE8A0-B057-DD89-1626-96D86744072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9836E7B-5A60-319A-E115-FC63B2EB9975}"/>
              </a:ext>
            </a:extLst>
          </p:cNvPr>
          <p:cNvSpPr>
            <a:spLocks noGrp="1"/>
          </p:cNvSpPr>
          <p:nvPr>
            <p:ph type="sldNum" sz="quarter" idx="12"/>
          </p:nvPr>
        </p:nvSpPr>
        <p:spPr/>
        <p:txBody>
          <a:bodyPr/>
          <a:lstStyle/>
          <a:p>
            <a:fld id="{682428CC-231C-4DBE-BCB2-A26964EA5FF9}" type="slidenum">
              <a:rPr lang="es-CL" smtClean="0"/>
              <a:t>‹Nº›</a:t>
            </a:fld>
            <a:endParaRPr lang="es-CL"/>
          </a:p>
        </p:txBody>
      </p:sp>
    </p:spTree>
    <p:extLst>
      <p:ext uri="{BB962C8B-B14F-4D97-AF65-F5344CB8AC3E}">
        <p14:creationId xmlns:p14="http://schemas.microsoft.com/office/powerpoint/2010/main" val="788757824"/>
      </p:ext>
    </p:extLst>
  </p:cSld>
  <p:clrMapOvr>
    <a:masterClrMapping/>
  </p:clrMapOvr>
  <mc:AlternateContent xmlns:mc="http://schemas.openxmlformats.org/markup-compatibility/2006" xmlns:p14="http://schemas.microsoft.com/office/powerpoint/2010/main">
    <mc:Choice Requires="p14">
      <p:transition spd="slow" p14:dur="1250" advClick="0" advTm="30000">
        <p14:switch dir="r"/>
      </p:transition>
    </mc:Choice>
    <mc:Fallback xmlns="">
      <p:transition spd="slow" advClick="0" advTm="3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5219E9-F3A2-CC2D-75D9-0A738359853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B940BF1-13DC-E9E7-6907-0D6DFABDA3A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B77E1E9-81EE-1ABF-11CD-8B2D8F72205B}"/>
              </a:ext>
            </a:extLst>
          </p:cNvPr>
          <p:cNvSpPr>
            <a:spLocks noGrp="1"/>
          </p:cNvSpPr>
          <p:nvPr>
            <p:ph type="dt" sz="half" idx="10"/>
          </p:nvPr>
        </p:nvSpPr>
        <p:spPr/>
        <p:txBody>
          <a:bodyPr/>
          <a:lstStyle/>
          <a:p>
            <a:fld id="{B7D0DC3C-E058-4715-9E1F-56EEAB5DC4FA}" type="datetimeFigureOut">
              <a:rPr lang="es-CL" smtClean="0"/>
              <a:t>27-08-2025</a:t>
            </a:fld>
            <a:endParaRPr lang="es-CL"/>
          </a:p>
        </p:txBody>
      </p:sp>
      <p:sp>
        <p:nvSpPr>
          <p:cNvPr id="5" name="Marcador de pie de página 4">
            <a:extLst>
              <a:ext uri="{FF2B5EF4-FFF2-40B4-BE49-F238E27FC236}">
                <a16:creationId xmlns:a16="http://schemas.microsoft.com/office/drawing/2014/main" id="{B6240019-E070-266E-92D6-DC3227A0CED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AB99FF3-7C2C-32FB-AC39-B74F734E4D00}"/>
              </a:ext>
            </a:extLst>
          </p:cNvPr>
          <p:cNvSpPr>
            <a:spLocks noGrp="1"/>
          </p:cNvSpPr>
          <p:nvPr>
            <p:ph type="sldNum" sz="quarter" idx="12"/>
          </p:nvPr>
        </p:nvSpPr>
        <p:spPr/>
        <p:txBody>
          <a:bodyPr/>
          <a:lstStyle/>
          <a:p>
            <a:fld id="{682428CC-231C-4DBE-BCB2-A26964EA5FF9}" type="slidenum">
              <a:rPr lang="es-CL" smtClean="0"/>
              <a:t>‹Nº›</a:t>
            </a:fld>
            <a:endParaRPr lang="es-CL"/>
          </a:p>
        </p:txBody>
      </p:sp>
    </p:spTree>
    <p:extLst>
      <p:ext uri="{BB962C8B-B14F-4D97-AF65-F5344CB8AC3E}">
        <p14:creationId xmlns:p14="http://schemas.microsoft.com/office/powerpoint/2010/main" val="3894364350"/>
      </p:ext>
    </p:extLst>
  </p:cSld>
  <p:clrMapOvr>
    <a:masterClrMapping/>
  </p:clrMapOvr>
  <mc:AlternateContent xmlns:mc="http://schemas.openxmlformats.org/markup-compatibility/2006" xmlns:p14="http://schemas.microsoft.com/office/powerpoint/2010/main">
    <mc:Choice Requires="p14">
      <p:transition spd="slow" p14:dur="1250" advClick="0" advTm="30000">
        <p14:switch dir="r"/>
      </p:transition>
    </mc:Choice>
    <mc:Fallback xmlns="">
      <p:transition spd="slow" advClick="0" advTm="3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5D374F-6F3B-3CD3-578E-85178DBC353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C5471EC-4545-C54A-516A-D8686484A0D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6E1573C-B4F0-66AF-EF78-E961D8529E04}"/>
              </a:ext>
            </a:extLst>
          </p:cNvPr>
          <p:cNvSpPr>
            <a:spLocks noGrp="1"/>
          </p:cNvSpPr>
          <p:nvPr>
            <p:ph type="dt" sz="half" idx="10"/>
          </p:nvPr>
        </p:nvSpPr>
        <p:spPr/>
        <p:txBody>
          <a:bodyPr/>
          <a:lstStyle/>
          <a:p>
            <a:fld id="{B7D0DC3C-E058-4715-9E1F-56EEAB5DC4FA}" type="datetimeFigureOut">
              <a:rPr lang="es-CL" smtClean="0"/>
              <a:t>27-08-2025</a:t>
            </a:fld>
            <a:endParaRPr lang="es-CL"/>
          </a:p>
        </p:txBody>
      </p:sp>
      <p:sp>
        <p:nvSpPr>
          <p:cNvPr id="5" name="Marcador de pie de página 4">
            <a:extLst>
              <a:ext uri="{FF2B5EF4-FFF2-40B4-BE49-F238E27FC236}">
                <a16:creationId xmlns:a16="http://schemas.microsoft.com/office/drawing/2014/main" id="{D8B81F9A-BBE4-63A4-491F-8CA3B400B2C5}"/>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2E44FEF-1338-4965-3092-F1A8604225B5}"/>
              </a:ext>
            </a:extLst>
          </p:cNvPr>
          <p:cNvSpPr>
            <a:spLocks noGrp="1"/>
          </p:cNvSpPr>
          <p:nvPr>
            <p:ph type="sldNum" sz="quarter" idx="12"/>
          </p:nvPr>
        </p:nvSpPr>
        <p:spPr/>
        <p:txBody>
          <a:bodyPr/>
          <a:lstStyle/>
          <a:p>
            <a:fld id="{682428CC-231C-4DBE-BCB2-A26964EA5FF9}" type="slidenum">
              <a:rPr lang="es-CL" smtClean="0"/>
              <a:t>‹Nº›</a:t>
            </a:fld>
            <a:endParaRPr lang="es-CL"/>
          </a:p>
        </p:txBody>
      </p:sp>
    </p:spTree>
    <p:extLst>
      <p:ext uri="{BB962C8B-B14F-4D97-AF65-F5344CB8AC3E}">
        <p14:creationId xmlns:p14="http://schemas.microsoft.com/office/powerpoint/2010/main" val="2070594108"/>
      </p:ext>
    </p:extLst>
  </p:cSld>
  <p:clrMapOvr>
    <a:masterClrMapping/>
  </p:clrMapOvr>
  <mc:AlternateContent xmlns:mc="http://schemas.openxmlformats.org/markup-compatibility/2006" xmlns:p14="http://schemas.microsoft.com/office/powerpoint/2010/main">
    <mc:Choice Requires="p14">
      <p:transition spd="slow" p14:dur="1250" advClick="0" advTm="30000">
        <p14:switch dir="r"/>
      </p:transition>
    </mc:Choice>
    <mc:Fallback xmlns="">
      <p:transition spd="slow" advClick="0" advTm="3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5AF68C-BBD6-8103-9EC8-AC9706AF8F4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9A39F5C-FB78-C7CE-FEB2-46726720E18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FD933B24-84FD-A1FE-F6E8-456883DD206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F79B07AD-A065-0208-2469-ADD3F448BACF}"/>
              </a:ext>
            </a:extLst>
          </p:cNvPr>
          <p:cNvSpPr>
            <a:spLocks noGrp="1"/>
          </p:cNvSpPr>
          <p:nvPr>
            <p:ph type="dt" sz="half" idx="10"/>
          </p:nvPr>
        </p:nvSpPr>
        <p:spPr/>
        <p:txBody>
          <a:bodyPr/>
          <a:lstStyle/>
          <a:p>
            <a:fld id="{B7D0DC3C-E058-4715-9E1F-56EEAB5DC4FA}" type="datetimeFigureOut">
              <a:rPr lang="es-CL" smtClean="0"/>
              <a:t>27-08-2025</a:t>
            </a:fld>
            <a:endParaRPr lang="es-CL"/>
          </a:p>
        </p:txBody>
      </p:sp>
      <p:sp>
        <p:nvSpPr>
          <p:cNvPr id="6" name="Marcador de pie de página 5">
            <a:extLst>
              <a:ext uri="{FF2B5EF4-FFF2-40B4-BE49-F238E27FC236}">
                <a16:creationId xmlns:a16="http://schemas.microsoft.com/office/drawing/2014/main" id="{1F6B5A55-40EF-355B-1BE6-357ACDDE79A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B3E18A5-B126-365E-F801-EBD667E619CD}"/>
              </a:ext>
            </a:extLst>
          </p:cNvPr>
          <p:cNvSpPr>
            <a:spLocks noGrp="1"/>
          </p:cNvSpPr>
          <p:nvPr>
            <p:ph type="sldNum" sz="quarter" idx="12"/>
          </p:nvPr>
        </p:nvSpPr>
        <p:spPr/>
        <p:txBody>
          <a:bodyPr/>
          <a:lstStyle/>
          <a:p>
            <a:fld id="{682428CC-231C-4DBE-BCB2-A26964EA5FF9}" type="slidenum">
              <a:rPr lang="es-CL" smtClean="0"/>
              <a:t>‹Nº›</a:t>
            </a:fld>
            <a:endParaRPr lang="es-CL"/>
          </a:p>
        </p:txBody>
      </p:sp>
    </p:spTree>
    <p:extLst>
      <p:ext uri="{BB962C8B-B14F-4D97-AF65-F5344CB8AC3E}">
        <p14:creationId xmlns:p14="http://schemas.microsoft.com/office/powerpoint/2010/main" val="3558216363"/>
      </p:ext>
    </p:extLst>
  </p:cSld>
  <p:clrMapOvr>
    <a:masterClrMapping/>
  </p:clrMapOvr>
  <mc:AlternateContent xmlns:mc="http://schemas.openxmlformats.org/markup-compatibility/2006" xmlns:p14="http://schemas.microsoft.com/office/powerpoint/2010/main">
    <mc:Choice Requires="p14">
      <p:transition spd="slow" p14:dur="1250" advClick="0" advTm="30000">
        <p14:switch dir="r"/>
      </p:transition>
    </mc:Choice>
    <mc:Fallback xmlns="">
      <p:transition spd="slow" advClick="0" advTm="3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55E48F-1683-6E06-FE43-DDFEC3F3EC6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51DE2675-CBD9-4D93-EC2E-5654BD7950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3DA2523-E1E8-D43F-9334-C809EB4F647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3952AA11-0233-1BD1-7B90-A062AE6B00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2EDC6BB-E6C1-EAB4-8E4E-4BC6241EEE2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7BC1AA41-9B0F-D7B6-580B-92BE1C5453AE}"/>
              </a:ext>
            </a:extLst>
          </p:cNvPr>
          <p:cNvSpPr>
            <a:spLocks noGrp="1"/>
          </p:cNvSpPr>
          <p:nvPr>
            <p:ph type="dt" sz="half" idx="10"/>
          </p:nvPr>
        </p:nvSpPr>
        <p:spPr/>
        <p:txBody>
          <a:bodyPr/>
          <a:lstStyle/>
          <a:p>
            <a:fld id="{B7D0DC3C-E058-4715-9E1F-56EEAB5DC4FA}" type="datetimeFigureOut">
              <a:rPr lang="es-CL" smtClean="0"/>
              <a:t>27-08-2025</a:t>
            </a:fld>
            <a:endParaRPr lang="es-CL"/>
          </a:p>
        </p:txBody>
      </p:sp>
      <p:sp>
        <p:nvSpPr>
          <p:cNvPr id="8" name="Marcador de pie de página 7">
            <a:extLst>
              <a:ext uri="{FF2B5EF4-FFF2-40B4-BE49-F238E27FC236}">
                <a16:creationId xmlns:a16="http://schemas.microsoft.com/office/drawing/2014/main" id="{A0652EE6-0ABF-EAF6-2DDA-DEF0BEFE236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89742510-7189-1E31-000C-8E84248A457D}"/>
              </a:ext>
            </a:extLst>
          </p:cNvPr>
          <p:cNvSpPr>
            <a:spLocks noGrp="1"/>
          </p:cNvSpPr>
          <p:nvPr>
            <p:ph type="sldNum" sz="quarter" idx="12"/>
          </p:nvPr>
        </p:nvSpPr>
        <p:spPr/>
        <p:txBody>
          <a:bodyPr/>
          <a:lstStyle/>
          <a:p>
            <a:fld id="{682428CC-231C-4DBE-BCB2-A26964EA5FF9}" type="slidenum">
              <a:rPr lang="es-CL" smtClean="0"/>
              <a:t>‹Nº›</a:t>
            </a:fld>
            <a:endParaRPr lang="es-CL"/>
          </a:p>
        </p:txBody>
      </p:sp>
    </p:spTree>
    <p:extLst>
      <p:ext uri="{BB962C8B-B14F-4D97-AF65-F5344CB8AC3E}">
        <p14:creationId xmlns:p14="http://schemas.microsoft.com/office/powerpoint/2010/main" val="2912500289"/>
      </p:ext>
    </p:extLst>
  </p:cSld>
  <p:clrMapOvr>
    <a:masterClrMapping/>
  </p:clrMapOvr>
  <mc:AlternateContent xmlns:mc="http://schemas.openxmlformats.org/markup-compatibility/2006" xmlns:p14="http://schemas.microsoft.com/office/powerpoint/2010/main">
    <mc:Choice Requires="p14">
      <p:transition spd="slow" p14:dur="1250" advClick="0" advTm="30000">
        <p14:switch dir="r"/>
      </p:transition>
    </mc:Choice>
    <mc:Fallback xmlns="">
      <p:transition spd="slow" advClick="0" advTm="3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83AA01-D303-DE7F-720B-350EA789F2D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60FF89A7-5082-EFE0-0662-5D396E99E48C}"/>
              </a:ext>
            </a:extLst>
          </p:cNvPr>
          <p:cNvSpPr>
            <a:spLocks noGrp="1"/>
          </p:cNvSpPr>
          <p:nvPr>
            <p:ph type="dt" sz="half" idx="10"/>
          </p:nvPr>
        </p:nvSpPr>
        <p:spPr/>
        <p:txBody>
          <a:bodyPr/>
          <a:lstStyle/>
          <a:p>
            <a:fld id="{B7D0DC3C-E058-4715-9E1F-56EEAB5DC4FA}" type="datetimeFigureOut">
              <a:rPr lang="es-CL" smtClean="0"/>
              <a:t>27-08-2025</a:t>
            </a:fld>
            <a:endParaRPr lang="es-CL"/>
          </a:p>
        </p:txBody>
      </p:sp>
      <p:sp>
        <p:nvSpPr>
          <p:cNvPr id="4" name="Marcador de pie de página 3">
            <a:extLst>
              <a:ext uri="{FF2B5EF4-FFF2-40B4-BE49-F238E27FC236}">
                <a16:creationId xmlns:a16="http://schemas.microsoft.com/office/drawing/2014/main" id="{4480F093-4016-BE8F-682C-8656DA180FCF}"/>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B89770B0-CC32-DE6D-54D6-615016DFF037}"/>
              </a:ext>
            </a:extLst>
          </p:cNvPr>
          <p:cNvSpPr>
            <a:spLocks noGrp="1"/>
          </p:cNvSpPr>
          <p:nvPr>
            <p:ph type="sldNum" sz="quarter" idx="12"/>
          </p:nvPr>
        </p:nvSpPr>
        <p:spPr/>
        <p:txBody>
          <a:bodyPr/>
          <a:lstStyle/>
          <a:p>
            <a:fld id="{682428CC-231C-4DBE-BCB2-A26964EA5FF9}" type="slidenum">
              <a:rPr lang="es-CL" smtClean="0"/>
              <a:t>‹Nº›</a:t>
            </a:fld>
            <a:endParaRPr lang="es-CL"/>
          </a:p>
        </p:txBody>
      </p:sp>
    </p:spTree>
    <p:extLst>
      <p:ext uri="{BB962C8B-B14F-4D97-AF65-F5344CB8AC3E}">
        <p14:creationId xmlns:p14="http://schemas.microsoft.com/office/powerpoint/2010/main" val="429755383"/>
      </p:ext>
    </p:extLst>
  </p:cSld>
  <p:clrMapOvr>
    <a:masterClrMapping/>
  </p:clrMapOvr>
  <mc:AlternateContent xmlns:mc="http://schemas.openxmlformats.org/markup-compatibility/2006" xmlns:p14="http://schemas.microsoft.com/office/powerpoint/2010/main">
    <mc:Choice Requires="p14">
      <p:transition spd="slow" p14:dur="1250" advClick="0" advTm="30000">
        <p14:switch dir="r"/>
      </p:transition>
    </mc:Choice>
    <mc:Fallback xmlns="">
      <p:transition spd="slow" advClick="0" advTm="3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EF1836-0B53-7935-39C9-738D9444573E}"/>
              </a:ext>
            </a:extLst>
          </p:cNvPr>
          <p:cNvSpPr>
            <a:spLocks noGrp="1"/>
          </p:cNvSpPr>
          <p:nvPr>
            <p:ph type="dt" sz="half" idx="10"/>
          </p:nvPr>
        </p:nvSpPr>
        <p:spPr/>
        <p:txBody>
          <a:bodyPr/>
          <a:lstStyle/>
          <a:p>
            <a:fld id="{B7D0DC3C-E058-4715-9E1F-56EEAB5DC4FA}" type="datetimeFigureOut">
              <a:rPr lang="es-CL" smtClean="0"/>
              <a:t>27-08-2025</a:t>
            </a:fld>
            <a:endParaRPr lang="es-CL"/>
          </a:p>
        </p:txBody>
      </p:sp>
      <p:sp>
        <p:nvSpPr>
          <p:cNvPr id="3" name="Marcador de pie de página 2">
            <a:extLst>
              <a:ext uri="{FF2B5EF4-FFF2-40B4-BE49-F238E27FC236}">
                <a16:creationId xmlns:a16="http://schemas.microsoft.com/office/drawing/2014/main" id="{61AA8BE2-6A04-8AB5-E6A1-7956DF811588}"/>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BBDD4630-5175-7A74-5E8C-96EF3AF0FA8D}"/>
              </a:ext>
            </a:extLst>
          </p:cNvPr>
          <p:cNvSpPr>
            <a:spLocks noGrp="1"/>
          </p:cNvSpPr>
          <p:nvPr>
            <p:ph type="sldNum" sz="quarter" idx="12"/>
          </p:nvPr>
        </p:nvSpPr>
        <p:spPr/>
        <p:txBody>
          <a:bodyPr/>
          <a:lstStyle/>
          <a:p>
            <a:fld id="{682428CC-231C-4DBE-BCB2-A26964EA5FF9}" type="slidenum">
              <a:rPr lang="es-CL" smtClean="0"/>
              <a:t>‹Nº›</a:t>
            </a:fld>
            <a:endParaRPr lang="es-CL"/>
          </a:p>
        </p:txBody>
      </p:sp>
    </p:spTree>
    <p:extLst>
      <p:ext uri="{BB962C8B-B14F-4D97-AF65-F5344CB8AC3E}">
        <p14:creationId xmlns:p14="http://schemas.microsoft.com/office/powerpoint/2010/main" val="2234527478"/>
      </p:ext>
    </p:extLst>
  </p:cSld>
  <p:clrMapOvr>
    <a:masterClrMapping/>
  </p:clrMapOvr>
  <mc:AlternateContent xmlns:mc="http://schemas.openxmlformats.org/markup-compatibility/2006" xmlns:p14="http://schemas.microsoft.com/office/powerpoint/2010/main">
    <mc:Choice Requires="p14">
      <p:transition spd="slow" p14:dur="1250" advClick="0" advTm="30000">
        <p14:switch dir="r"/>
      </p:transition>
    </mc:Choice>
    <mc:Fallback xmlns="">
      <p:transition spd="slow" advClick="0" advTm="3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F87F6F-A7B8-CB5A-4304-ECACFDAD0D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5CA8A3A-C8E9-E000-EA34-81CA3A17B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4BDA5B0C-6FAD-CC6A-C25B-4F04B61A81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9228C1-0C3A-8AA4-F051-B9245FC696FC}"/>
              </a:ext>
            </a:extLst>
          </p:cNvPr>
          <p:cNvSpPr>
            <a:spLocks noGrp="1"/>
          </p:cNvSpPr>
          <p:nvPr>
            <p:ph type="dt" sz="half" idx="10"/>
          </p:nvPr>
        </p:nvSpPr>
        <p:spPr/>
        <p:txBody>
          <a:bodyPr/>
          <a:lstStyle/>
          <a:p>
            <a:fld id="{B7D0DC3C-E058-4715-9E1F-56EEAB5DC4FA}" type="datetimeFigureOut">
              <a:rPr lang="es-CL" smtClean="0"/>
              <a:t>27-08-2025</a:t>
            </a:fld>
            <a:endParaRPr lang="es-CL"/>
          </a:p>
        </p:txBody>
      </p:sp>
      <p:sp>
        <p:nvSpPr>
          <p:cNvPr id="6" name="Marcador de pie de página 5">
            <a:extLst>
              <a:ext uri="{FF2B5EF4-FFF2-40B4-BE49-F238E27FC236}">
                <a16:creationId xmlns:a16="http://schemas.microsoft.com/office/drawing/2014/main" id="{60637323-30EA-9224-8833-4DF86EA9F81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E3C88BB-FDF0-A26D-7777-3A965D315B15}"/>
              </a:ext>
            </a:extLst>
          </p:cNvPr>
          <p:cNvSpPr>
            <a:spLocks noGrp="1"/>
          </p:cNvSpPr>
          <p:nvPr>
            <p:ph type="sldNum" sz="quarter" idx="12"/>
          </p:nvPr>
        </p:nvSpPr>
        <p:spPr/>
        <p:txBody>
          <a:bodyPr/>
          <a:lstStyle/>
          <a:p>
            <a:fld id="{682428CC-231C-4DBE-BCB2-A26964EA5FF9}" type="slidenum">
              <a:rPr lang="es-CL" smtClean="0"/>
              <a:t>‹Nº›</a:t>
            </a:fld>
            <a:endParaRPr lang="es-CL"/>
          </a:p>
        </p:txBody>
      </p:sp>
    </p:spTree>
    <p:extLst>
      <p:ext uri="{BB962C8B-B14F-4D97-AF65-F5344CB8AC3E}">
        <p14:creationId xmlns:p14="http://schemas.microsoft.com/office/powerpoint/2010/main" val="2765262533"/>
      </p:ext>
    </p:extLst>
  </p:cSld>
  <p:clrMapOvr>
    <a:masterClrMapping/>
  </p:clrMapOvr>
  <mc:AlternateContent xmlns:mc="http://schemas.openxmlformats.org/markup-compatibility/2006" xmlns:p14="http://schemas.microsoft.com/office/powerpoint/2010/main">
    <mc:Choice Requires="p14">
      <p:transition spd="slow" p14:dur="1250" advClick="0" advTm="30000">
        <p14:switch dir="r"/>
      </p:transition>
    </mc:Choice>
    <mc:Fallback xmlns="">
      <p:transition spd="slow" advClick="0" advTm="3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8945B-A634-BED1-285D-9FECE9B647B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D027F562-1353-9705-076A-189F146BA5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C9CB7B89-F5A8-3425-B4BE-978DB297BC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30F40B4-A241-2E41-D785-4498C47F46FF}"/>
              </a:ext>
            </a:extLst>
          </p:cNvPr>
          <p:cNvSpPr>
            <a:spLocks noGrp="1"/>
          </p:cNvSpPr>
          <p:nvPr>
            <p:ph type="dt" sz="half" idx="10"/>
          </p:nvPr>
        </p:nvSpPr>
        <p:spPr/>
        <p:txBody>
          <a:bodyPr/>
          <a:lstStyle/>
          <a:p>
            <a:fld id="{B7D0DC3C-E058-4715-9E1F-56EEAB5DC4FA}" type="datetimeFigureOut">
              <a:rPr lang="es-CL" smtClean="0"/>
              <a:t>27-08-2025</a:t>
            </a:fld>
            <a:endParaRPr lang="es-CL"/>
          </a:p>
        </p:txBody>
      </p:sp>
      <p:sp>
        <p:nvSpPr>
          <p:cNvPr id="6" name="Marcador de pie de página 5">
            <a:extLst>
              <a:ext uri="{FF2B5EF4-FFF2-40B4-BE49-F238E27FC236}">
                <a16:creationId xmlns:a16="http://schemas.microsoft.com/office/drawing/2014/main" id="{74DF2E6C-AE84-C12D-57CB-877F85D2C34B}"/>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A0B45C43-3A06-3CC2-FFF5-777723C67484}"/>
              </a:ext>
            </a:extLst>
          </p:cNvPr>
          <p:cNvSpPr>
            <a:spLocks noGrp="1"/>
          </p:cNvSpPr>
          <p:nvPr>
            <p:ph type="sldNum" sz="quarter" idx="12"/>
          </p:nvPr>
        </p:nvSpPr>
        <p:spPr/>
        <p:txBody>
          <a:bodyPr/>
          <a:lstStyle/>
          <a:p>
            <a:fld id="{682428CC-231C-4DBE-BCB2-A26964EA5FF9}" type="slidenum">
              <a:rPr lang="es-CL" smtClean="0"/>
              <a:t>‹Nº›</a:t>
            </a:fld>
            <a:endParaRPr lang="es-CL"/>
          </a:p>
        </p:txBody>
      </p:sp>
    </p:spTree>
    <p:extLst>
      <p:ext uri="{BB962C8B-B14F-4D97-AF65-F5344CB8AC3E}">
        <p14:creationId xmlns:p14="http://schemas.microsoft.com/office/powerpoint/2010/main" val="1030648930"/>
      </p:ext>
    </p:extLst>
  </p:cSld>
  <p:clrMapOvr>
    <a:masterClrMapping/>
  </p:clrMapOvr>
  <mc:AlternateContent xmlns:mc="http://schemas.openxmlformats.org/markup-compatibility/2006" xmlns:p14="http://schemas.microsoft.com/office/powerpoint/2010/main">
    <mc:Choice Requires="p14">
      <p:transition spd="slow" p14:dur="1250" advClick="0" advTm="30000">
        <p14:switch dir="r"/>
      </p:transition>
    </mc:Choice>
    <mc:Fallback xmlns="">
      <p:transition spd="slow" advClick="0" advTm="3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9BEF4CD-3894-193C-3C4D-ED4D2C5E75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3BD7E74A-4842-36B0-BC5C-A37DC9CF4B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4AD41A8F-106D-B1A3-2B09-3CC5E1D5C7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D0DC3C-E058-4715-9E1F-56EEAB5DC4FA}" type="datetimeFigureOut">
              <a:rPr lang="es-CL" smtClean="0"/>
              <a:t>27-08-2025</a:t>
            </a:fld>
            <a:endParaRPr lang="es-CL"/>
          </a:p>
        </p:txBody>
      </p:sp>
      <p:sp>
        <p:nvSpPr>
          <p:cNvPr id="5" name="Marcador de pie de página 4">
            <a:extLst>
              <a:ext uri="{FF2B5EF4-FFF2-40B4-BE49-F238E27FC236}">
                <a16:creationId xmlns:a16="http://schemas.microsoft.com/office/drawing/2014/main" id="{35343E64-4846-CBF4-0A5E-5C6D25AC34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L"/>
          </a:p>
        </p:txBody>
      </p:sp>
      <p:sp>
        <p:nvSpPr>
          <p:cNvPr id="6" name="Marcador de número de diapositiva 5">
            <a:extLst>
              <a:ext uri="{FF2B5EF4-FFF2-40B4-BE49-F238E27FC236}">
                <a16:creationId xmlns:a16="http://schemas.microsoft.com/office/drawing/2014/main" id="{F77EB455-5874-8925-ABD4-D79F6866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2428CC-231C-4DBE-BCB2-A26964EA5FF9}" type="slidenum">
              <a:rPr lang="es-CL" smtClean="0"/>
              <a:t>‹Nº›</a:t>
            </a:fld>
            <a:endParaRPr lang="es-CL"/>
          </a:p>
        </p:txBody>
      </p:sp>
    </p:spTree>
    <p:extLst>
      <p:ext uri="{BB962C8B-B14F-4D97-AF65-F5344CB8AC3E}">
        <p14:creationId xmlns:p14="http://schemas.microsoft.com/office/powerpoint/2010/main" val="4243932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30000">
        <p14:switch dir="r"/>
      </p:transition>
    </mc:Choice>
    <mc:Fallback xmlns="">
      <p:transition spd="slow" advClick="0" advTm="3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B6CC640-0DD8-4721-B15B-253174AFB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DDF34E42-D1FE-4B5D-86BB-13073AC39A2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A8932BF5-C4A0-4FCB-BDA5-43B4B8707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CF3E13B6-EE2F-4F85-BD02-171953A80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47F50E3A-159C-47E4-95D9-6CB23AE21B7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7283F107-CFFF-46A6-92CA-C482348BB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281A41DC-38A5-4D78-915B-B7DB869D29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3D86BEFE-E3F3-231D-F422-FB87C69B7C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8" name="CuadroTexto 7">
            <a:extLst>
              <a:ext uri="{FF2B5EF4-FFF2-40B4-BE49-F238E27FC236}">
                <a16:creationId xmlns:a16="http://schemas.microsoft.com/office/drawing/2014/main" id="{88BF810E-6BB6-689F-CD4E-6CC213746870}"/>
              </a:ext>
            </a:extLst>
          </p:cNvPr>
          <p:cNvSpPr txBox="1"/>
          <p:nvPr/>
        </p:nvSpPr>
        <p:spPr>
          <a:xfrm>
            <a:off x="7990855"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970F91AF-93F8-D7BA-89BD-4496DC849340}"/>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pic>
        <p:nvPicPr>
          <p:cNvPr id="19" name="Imagen 18">
            <a:extLst>
              <a:ext uri="{FF2B5EF4-FFF2-40B4-BE49-F238E27FC236}">
                <a16:creationId xmlns:a16="http://schemas.microsoft.com/office/drawing/2014/main" id="{E019FA39-6D5C-B763-0CB7-3BD4F87D7D9E}"/>
              </a:ext>
            </a:extLst>
          </p:cNvPr>
          <p:cNvPicPr>
            <a:picLocks noChangeAspect="1"/>
          </p:cNvPicPr>
          <p:nvPr/>
        </p:nvPicPr>
        <p:blipFill>
          <a:blip r:embed="rId7"/>
          <a:stretch>
            <a:fillRect/>
          </a:stretch>
        </p:blipFill>
        <p:spPr>
          <a:xfrm rot="267010">
            <a:off x="-382052" y="4767984"/>
            <a:ext cx="2252382" cy="2252382"/>
          </a:xfrm>
          <a:prstGeom prst="rect">
            <a:avLst/>
          </a:prstGeom>
        </p:spPr>
      </p:pic>
      <p:sp>
        <p:nvSpPr>
          <p:cNvPr id="20" name="CuadroTexto 19">
            <a:extLst>
              <a:ext uri="{FF2B5EF4-FFF2-40B4-BE49-F238E27FC236}">
                <a16:creationId xmlns:a16="http://schemas.microsoft.com/office/drawing/2014/main" id="{6178C6D7-8ECB-0DA3-092B-44EC0581EDB2}"/>
              </a:ext>
            </a:extLst>
          </p:cNvPr>
          <p:cNvSpPr txBox="1"/>
          <p:nvPr/>
        </p:nvSpPr>
        <p:spPr>
          <a:xfrm>
            <a:off x="1305361" y="1123921"/>
            <a:ext cx="5679140" cy="3416320"/>
          </a:xfrm>
          <a:prstGeom prst="rect">
            <a:avLst/>
          </a:prstGeom>
          <a:noFill/>
        </p:spPr>
        <p:txBody>
          <a:bodyPr wrap="square" rtlCol="0">
            <a:spAutoFit/>
          </a:bodyPr>
          <a:lstStyle/>
          <a:p>
            <a:pPr algn="ctr"/>
            <a:r>
              <a:rPr lang="es-MX" sz="3600" dirty="0">
                <a:solidFill>
                  <a:schemeClr val="bg1"/>
                </a:solidFill>
                <a:latin typeface="Bradley Hand ITC" panose="03070402050302030203" pitchFamily="66" charset="0"/>
              </a:rPr>
              <a:t>Conozcamos el talento de nuestras compañeras y compañeros de trabajo quienes, valientemente, aceptaron la invitación para contar historias …</a:t>
            </a:r>
            <a:endParaRPr lang="es-CL" sz="3600" dirty="0"/>
          </a:p>
        </p:txBody>
      </p:sp>
      <p:pic>
        <p:nvPicPr>
          <p:cNvPr id="22" name="Suddenly Yours">
            <a:hlinkClick r:id="" action="ppaction://media"/>
            <a:extLst>
              <a:ext uri="{FF2B5EF4-FFF2-40B4-BE49-F238E27FC236}">
                <a16:creationId xmlns:a16="http://schemas.microsoft.com/office/drawing/2014/main" id="{C819429E-BD18-20E8-2456-B4C5492BBE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99661" y="6248401"/>
            <a:ext cx="609600" cy="609600"/>
          </a:xfrm>
          <a:prstGeom prst="rect">
            <a:avLst/>
          </a:prstGeom>
        </p:spPr>
      </p:pic>
    </p:spTree>
    <p:extLst>
      <p:ext uri="{BB962C8B-B14F-4D97-AF65-F5344CB8AC3E}">
        <p14:creationId xmlns:p14="http://schemas.microsoft.com/office/powerpoint/2010/main" val="1132564998"/>
      </p:ext>
    </p:extLst>
  </p:cSld>
  <p:clrMapOvr>
    <a:masterClrMapping/>
  </p:clrMapOvr>
  <mc:AlternateContent xmlns:mc="http://schemas.openxmlformats.org/markup-compatibility/2006" xmlns:p14="http://schemas.microsoft.com/office/powerpoint/2010/main">
    <mc:Choice Requires="p14">
      <p:transition spd="slow" p14:dur="1250" advClick="0" advTm="10000">
        <p14:switch dir="r"/>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C32BEC-5867-DB2E-8C09-FCADF3D4BFA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E69ACE3-64A3-843D-4DEF-2C252C35F5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E17FB8D-0028-AC26-310E-A7A862C7FD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F1F54003-30AC-FB12-5207-03F85CBF332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A29129C2-AD76-B9B0-35BE-02FA9AD2A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6789395-ED5D-A858-4075-4C2278463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F86631DF-F862-AE81-4DBE-07E54E1A7C7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5654837C-294A-8249-C749-61FA2EE3B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E7AA77D4-D9A7-4354-1999-F12906727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45D92292-3108-B943-48FA-7FDE2CA9B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9AAB80A6-AFB9-E3C3-4E63-D8EBA11D4277}"/>
              </a:ext>
            </a:extLst>
          </p:cNvPr>
          <p:cNvSpPr txBox="1"/>
          <p:nvPr/>
        </p:nvSpPr>
        <p:spPr>
          <a:xfrm>
            <a:off x="744139" y="666378"/>
            <a:ext cx="6420005" cy="5940088"/>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¿Y ÉSTA QUIÉN ES?</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¿Quién es? Mírala como camina, se cree la reina, pasan los turnos y cada vez que entro en la sala Javiera dice en voz alta: parece que alguien no se bañó hoy, mira y ríe, yo guardo mi enojo, los demás ríen, me dedico a trabajar, vez que hay una emergencia Javiera se hace notar y me grita, las cosas son para hoy, mejor haz otra cosa, me mira con desdén preguntando ¿y esta quién es? Respondo: una colega como tú.</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Mi pena ya no aguanta. Por fin, una </a:t>
            </a:r>
            <a:r>
              <a:rPr lang="es-ES" sz="2000" dirty="0" err="1">
                <a:solidFill>
                  <a:schemeClr val="bg1"/>
                </a:solidFill>
                <a:latin typeface="Bradley Hand ITC" panose="03070402050302030203" pitchFamily="66" charset="0"/>
              </a:rPr>
              <a:t>Iey</a:t>
            </a:r>
            <a:r>
              <a:rPr lang="es-ES" sz="2000" dirty="0">
                <a:solidFill>
                  <a:schemeClr val="bg1"/>
                </a:solidFill>
                <a:latin typeface="Bradley Hand ITC" panose="03070402050302030203" pitchFamily="66" charset="0"/>
              </a:rPr>
              <a:t> me devuelve toda alegría.</a:t>
            </a:r>
            <a:endParaRPr lang="es-CL" sz="2000" dirty="0">
              <a:solidFill>
                <a:schemeClr val="bg1"/>
              </a:solidFill>
              <a:latin typeface="Bradley Hand ITC" panose="03070402050302030203" pitchFamily="66" charset="0"/>
            </a:endParaRPr>
          </a:p>
          <a:p>
            <a:endParaRPr lang="es-ES" sz="2000" dirty="0">
              <a:solidFill>
                <a:schemeClr val="bg1"/>
              </a:solidFill>
              <a:latin typeface="Bradley Hand ITC" panose="03070402050302030203" pitchFamily="66" charset="0"/>
            </a:endParaRPr>
          </a:p>
          <a:p>
            <a:endParaRPr lang="es-ES" sz="2000" dirty="0">
              <a:solidFill>
                <a:schemeClr val="bg1"/>
              </a:solidFill>
              <a:latin typeface="Bradley Hand ITC" panose="03070402050302030203" pitchFamily="66" charset="0"/>
            </a:endParaRPr>
          </a:p>
          <a:p>
            <a:pPr algn="r"/>
            <a:r>
              <a:rPr lang="es-MX" sz="2000" dirty="0">
                <a:solidFill>
                  <a:schemeClr val="bg1"/>
                </a:solidFill>
                <a:latin typeface="Bradley Hand ITC" panose="03070402050302030203" pitchFamily="66" charset="0"/>
              </a:rPr>
              <a:t>GENESIS </a:t>
            </a:r>
            <a:endParaRPr lang="es-CL" sz="2000" dirty="0">
              <a:solidFill>
                <a:schemeClr val="bg1"/>
              </a:solidFill>
              <a:latin typeface="Bradley Hand ITC" panose="03070402050302030203" pitchFamily="66" charset="0"/>
            </a:endParaRPr>
          </a:p>
          <a:p>
            <a:endParaRPr lang="es-ES" sz="2000" dirty="0">
              <a:solidFill>
                <a:schemeClr val="bg1"/>
              </a:solidFill>
              <a:latin typeface="Bradley Hand ITC" panose="03070402050302030203" pitchFamily="66" charset="0"/>
            </a:endParaRPr>
          </a:p>
          <a:p>
            <a:endParaRPr lang="es-CL" sz="2000" dirty="0">
              <a:solidFill>
                <a:schemeClr val="bg1"/>
              </a:solidFill>
              <a:latin typeface="Bradley Hand ITC" panose="03070402050302030203" pitchFamily="66" charset="0"/>
            </a:endParaRPr>
          </a:p>
          <a:p>
            <a:endParaRPr lang="es-CL" sz="2000"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CAA37743-79E1-1E39-64F5-27BFC373D4C0}"/>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095F39CA-14E3-3C07-F111-FF4223507656}"/>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829257287"/>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75B0C7-8D1F-6D22-8741-B62AF2A13B9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69BBD5-E3EF-BC1A-0B28-FE8BCC6BC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2099737-C0C6-279F-CE65-43AC4BE9B5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09A3BE6A-645B-8E0E-D85A-CC4B666BA6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B47829D4-8A88-6512-FA99-A35CBE8B0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0BD8B7DD-27F6-B87C-1F69-2FB4259462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2010BA68-8211-A1C6-CDBC-2042885793C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73A6E367-23DB-EEC0-9F08-DA8DB709F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BF3550CD-4882-16BE-1347-0957265CD5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20E059CB-6594-CB59-A8B2-DD40ABA82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0C0EC3ED-9565-85B9-22F5-B76ADCAA1C34}"/>
              </a:ext>
            </a:extLst>
          </p:cNvPr>
          <p:cNvSpPr txBox="1"/>
          <p:nvPr/>
        </p:nvSpPr>
        <p:spPr>
          <a:xfrm>
            <a:off x="483904" y="501268"/>
            <a:ext cx="6420005" cy="5940088"/>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MI NOMBRE ES PALOMA.</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Entre las rocas, está la gaviota blanca con manchas doradas, sola, pues cuando trata de acercarse, las demás le graznan, huyen, le quitan su comida, un día les dijo:</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pPr lvl="0"/>
            <a:r>
              <a:rPr lang="es-ES" sz="2000" dirty="0">
                <a:solidFill>
                  <a:schemeClr val="bg1"/>
                </a:solidFill>
                <a:latin typeface="Bradley Hand ITC" panose="03070402050302030203" pitchFamily="66" charset="0"/>
              </a:rPr>
              <a:t>Mi nombre es Paloma.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Todas las gaviotas se rieron.</a:t>
            </a:r>
            <a:endParaRPr lang="es-CL" sz="2000" dirty="0">
              <a:solidFill>
                <a:schemeClr val="bg1"/>
              </a:solidFill>
              <a:latin typeface="Bradley Hand ITC" panose="03070402050302030203" pitchFamily="66" charset="0"/>
            </a:endParaRPr>
          </a:p>
          <a:p>
            <a:pPr lvl="0"/>
            <a:r>
              <a:rPr lang="es-ES" sz="2000" dirty="0">
                <a:solidFill>
                  <a:schemeClr val="bg1"/>
                </a:solidFill>
                <a:latin typeface="Bradley Hand ITC" panose="03070402050302030203" pitchFamily="66" charset="0"/>
              </a:rPr>
              <a:t>Debes irte, no eres de las nuestras — le dijeron.</a:t>
            </a:r>
            <a:endParaRPr lang="es-CL" sz="2000" dirty="0">
              <a:solidFill>
                <a:schemeClr val="bg1"/>
              </a:solidFill>
              <a:latin typeface="Bradley Hand ITC" panose="03070402050302030203" pitchFamily="66" charset="0"/>
            </a:endParaRPr>
          </a:p>
          <a:p>
            <a:pPr lvl="0"/>
            <a:r>
              <a:rPr lang="es-ES" sz="2000" dirty="0">
                <a:solidFill>
                  <a:schemeClr val="bg1"/>
                </a:solidFill>
                <a:latin typeface="Bradley Hand ITC" panose="03070402050302030203" pitchFamily="66" charset="0"/>
              </a:rPr>
              <a:t>Pero miren como vuelo y nado para sacar los peces, sólo mi color es distinto — respondió ella.</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Pasaron meses, nada cambiaba, hasta que llegó la gaviota anciana y la nombró oficialmente Gaviota, cuando la conocieron, la invitaban a volar, a mejorar la pesca, entonces ya Paloma aleteaba sin cesar.</a:t>
            </a:r>
          </a:p>
          <a:p>
            <a:endParaRPr lang="es-ES" sz="2000" dirty="0">
              <a:solidFill>
                <a:schemeClr val="bg1"/>
              </a:solidFill>
              <a:latin typeface="Bradley Hand ITC" panose="03070402050302030203" pitchFamily="66" charset="0"/>
            </a:endParaRPr>
          </a:p>
          <a:p>
            <a:endParaRPr lang="es-CL" sz="2000" dirty="0">
              <a:solidFill>
                <a:schemeClr val="bg1"/>
              </a:solidFill>
              <a:latin typeface="Bradley Hand ITC" panose="03070402050302030203" pitchFamily="66" charset="0"/>
            </a:endParaRPr>
          </a:p>
          <a:p>
            <a:pPr algn="r"/>
            <a:r>
              <a:rPr lang="es-MX" sz="2000" dirty="0">
                <a:solidFill>
                  <a:schemeClr val="bg1"/>
                </a:solidFill>
                <a:latin typeface="Bradley Hand ITC" panose="03070402050302030203" pitchFamily="66" charset="0"/>
              </a:rPr>
              <a:t>GENESIS</a:t>
            </a:r>
            <a:endParaRPr lang="es-CL" sz="2000"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3A4305F0-1E49-E48C-A6D5-14EB1AF7CDFE}"/>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55DD2A6D-0327-60FF-5F40-659DEACD9189}"/>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3245387949"/>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7E3E3C-1C69-B186-BB58-CFDB69C4AAE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5E3597-6E90-BCF9-9014-E70C5C9A0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CFA7FAA-E9E4-A886-D6C1-02075C18CD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F7D996F5-1791-95A9-1D46-3980DD3641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37AAD052-F988-F8EC-6F59-3049620E3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C39B69CC-2A84-EC82-ECE8-DF89790001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9526254C-21BA-ACAE-0227-AB8FC4E793F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6B4A1828-3443-7B10-FD23-9380FBC09B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25332931-1492-D48C-4DAA-4496AC6B9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63740A81-F22A-569A-3AF7-ECC7F1165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C9FF5890-10BD-B60D-21A1-87AD2309B305}"/>
              </a:ext>
            </a:extLst>
          </p:cNvPr>
          <p:cNvSpPr txBox="1"/>
          <p:nvPr/>
        </p:nvSpPr>
        <p:spPr>
          <a:xfrm>
            <a:off x="712712" y="409852"/>
            <a:ext cx="6420005" cy="6247864"/>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ENTRE SOMBRA Y SONRISAS</a:t>
            </a:r>
            <a:endParaRPr lang="es-CL" sz="2000" dirty="0">
              <a:solidFill>
                <a:schemeClr val="bg1"/>
              </a:solidFill>
              <a:latin typeface="Bradley Hand ITC" panose="03070402050302030203" pitchFamily="66" charset="0"/>
            </a:endParaRPr>
          </a:p>
          <a:p>
            <a:r>
              <a:rPr lang="es-ES" sz="2000" b="1"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pPr algn="just"/>
            <a:r>
              <a:rPr lang="es-ES" sz="2000" dirty="0">
                <a:solidFill>
                  <a:schemeClr val="bg1"/>
                </a:solidFill>
                <a:latin typeface="Bradley Hand ITC" panose="03070402050302030203" pitchFamily="66" charset="0"/>
              </a:rPr>
              <a:t>En un hospital donde las sonrisas ocultan sombras, Karin se siente atrapada. Sus compañeras, en complicidad silenciosa, tejen redes de rumores que la aíslan. Cada risa retumbante a sus espaldas hiere más que las agujas que manejan. La soledad la envuelve, y en las noches oscuras, pensamientos oscuros la acosan. </a:t>
            </a:r>
          </a:p>
          <a:p>
            <a:pPr algn="just"/>
            <a:endParaRPr lang="es-ES" sz="2000" dirty="0">
              <a:solidFill>
                <a:schemeClr val="bg1"/>
              </a:solidFill>
              <a:latin typeface="Bradley Hand ITC" panose="03070402050302030203" pitchFamily="66" charset="0"/>
            </a:endParaRPr>
          </a:p>
          <a:p>
            <a:pPr algn="just"/>
            <a:r>
              <a:rPr lang="es-ES" sz="2000" dirty="0">
                <a:solidFill>
                  <a:schemeClr val="bg1"/>
                </a:solidFill>
                <a:latin typeface="Bradley Hand ITC" panose="03070402050302030203" pitchFamily="66" charset="0"/>
              </a:rPr>
              <a:t>Se pregunta si su vida vale la pena en un lugar que se siente como una trampa. </a:t>
            </a:r>
          </a:p>
          <a:p>
            <a:pPr algn="just"/>
            <a:endParaRPr lang="es-ES" sz="2000" dirty="0">
              <a:solidFill>
                <a:schemeClr val="bg1"/>
              </a:solidFill>
              <a:latin typeface="Bradley Hand ITC" panose="03070402050302030203" pitchFamily="66" charset="0"/>
            </a:endParaRPr>
          </a:p>
          <a:p>
            <a:pPr algn="just"/>
            <a:r>
              <a:rPr lang="es-ES" sz="2000" dirty="0">
                <a:solidFill>
                  <a:schemeClr val="bg1"/>
                </a:solidFill>
                <a:latin typeface="Bradley Hand ITC" panose="03070402050302030203" pitchFamily="66" charset="0"/>
              </a:rPr>
              <a:t>Pero en medio de la tormenta, una chispa de esperanza surge. Karin decide que su historia no termina aquí; busca el coraje para liberarse del dolor y reescribir su destino.</a:t>
            </a:r>
            <a:endParaRPr lang="es-CL" sz="2000" dirty="0">
              <a:solidFill>
                <a:schemeClr val="bg1"/>
              </a:solidFill>
              <a:latin typeface="Bradley Hand ITC" panose="03070402050302030203" pitchFamily="66" charset="0"/>
            </a:endParaRPr>
          </a:p>
          <a:p>
            <a:endParaRPr lang="es-ES" sz="2000" dirty="0">
              <a:solidFill>
                <a:schemeClr val="bg1"/>
              </a:solidFill>
              <a:latin typeface="Bradley Hand ITC" panose="03070402050302030203" pitchFamily="66" charset="0"/>
            </a:endParaRPr>
          </a:p>
          <a:p>
            <a:endParaRPr lang="es-ES" sz="2000" dirty="0">
              <a:solidFill>
                <a:schemeClr val="bg1"/>
              </a:solidFill>
              <a:latin typeface="Bradley Hand ITC" panose="03070402050302030203" pitchFamily="66" charset="0"/>
            </a:endParaRPr>
          </a:p>
          <a:p>
            <a:pPr algn="r"/>
            <a:r>
              <a:rPr lang="es-MX" sz="2000" b="1" dirty="0">
                <a:solidFill>
                  <a:schemeClr val="bg1"/>
                </a:solidFill>
                <a:latin typeface="Bradley Hand ITC" panose="03070402050302030203" pitchFamily="66" charset="0"/>
              </a:rPr>
              <a:t>CSC</a:t>
            </a:r>
            <a:endParaRPr lang="es-CL" sz="2000" b="1"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41735774-D553-1094-A733-1AE85618C420}"/>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EE3D0302-E9F4-9F59-7D19-EA06B06B7276}"/>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2093483376"/>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A77A9A-80AB-7C87-747F-5A37F91940A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4B55356-12AC-5B2C-CA88-B1C917BF2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1EBD5FC-72D0-CAD5-464B-1965747A5D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B68D3147-1C99-B4F5-E29D-0E2130B95D3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19BB1781-FB9E-3634-0F2B-001B81CEE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CD43D0CD-BC15-E429-872B-B002070F0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7BF87941-9628-8410-AC4B-BF44687E506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6C7BBF6F-A781-FBC8-66DB-9A09F44927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879EA9D-45B5-D0D8-19B4-714BD4084A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3CA46D01-AF85-4465-88B7-91C13DD15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18AA9FC7-A868-01DC-569B-6CCBB3182B92}"/>
              </a:ext>
            </a:extLst>
          </p:cNvPr>
          <p:cNvSpPr txBox="1"/>
          <p:nvPr/>
        </p:nvSpPr>
        <p:spPr>
          <a:xfrm>
            <a:off x="827924" y="1179294"/>
            <a:ext cx="6420005" cy="5016758"/>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“HISTORIAS QUE SE REPITEN”</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“En el hospital, el maltrato se esconde entre jefaturas blindadas. Hay quienes suben pisando a otros, y compañeros que compiten con envidia y malas prácticas. Al que trabaja con ganas, lo hunden. Al que flota, lo premian. La salud mental no se resiente: se quiebra sin ruido. Se exige sin mirar, se ignora el cansancio, se aplaude al que hace poco y sonríe siempre. Se trabaja con miedo, entre dobles discursos y miradas cómplices. El respeto, si aparece, es por milagro. La Ley Karin asoma como un intento. ¿Servirá? Tal vez. Pero al menos, ya no todos callan"</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endParaRPr lang="es-CL" sz="2000" dirty="0">
              <a:solidFill>
                <a:schemeClr val="bg1"/>
              </a:solidFill>
              <a:latin typeface="Bradley Hand ITC" panose="03070402050302030203" pitchFamily="66" charset="0"/>
            </a:endParaRPr>
          </a:p>
          <a:p>
            <a:pPr algn="r"/>
            <a:r>
              <a:rPr lang="es-CL" sz="2000" b="1" dirty="0">
                <a:solidFill>
                  <a:schemeClr val="bg1"/>
                </a:solidFill>
                <a:latin typeface="Bradley Hand ITC" panose="03070402050302030203" pitchFamily="66" charset="0"/>
              </a:rPr>
              <a:t>JHZ</a:t>
            </a:r>
          </a:p>
        </p:txBody>
      </p:sp>
      <p:sp>
        <p:nvSpPr>
          <p:cNvPr id="8" name="CuadroTexto 7">
            <a:extLst>
              <a:ext uri="{FF2B5EF4-FFF2-40B4-BE49-F238E27FC236}">
                <a16:creationId xmlns:a16="http://schemas.microsoft.com/office/drawing/2014/main" id="{D26D9F0C-6B0C-B678-9246-2E9E38C9A6C3}"/>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2AEEC4A5-E702-86A8-B38C-A0901E5A5343}"/>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1071059990"/>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7BC199-975B-5914-0155-C03C0C88D7E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121E63-B7D2-0750-187C-758F0D2CB8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11E05EF-4E20-BC55-B969-F06385306A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C6EF4EE0-17B8-E537-7CF5-646A149520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1272CC48-29C7-C9F5-6F65-139D8DAB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29E05D3-A680-C212-C973-4BDABA44C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6ADE4D5C-52BB-40B7-FC94-F0313D34A0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63E27D91-7887-7879-E141-99D597451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A44439F-1983-3B7D-E897-ED02C775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A2B4B51A-71A4-8B96-4F2C-887BB2C47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6B6EEB73-8361-B048-F5C2-51A66F2F82F6}"/>
              </a:ext>
            </a:extLst>
          </p:cNvPr>
          <p:cNvSpPr txBox="1"/>
          <p:nvPr/>
        </p:nvSpPr>
        <p:spPr>
          <a:xfrm>
            <a:off x="827924" y="597633"/>
            <a:ext cx="6420005" cy="5632311"/>
          </a:xfrm>
          <a:prstGeom prst="rect">
            <a:avLst/>
          </a:prstGeom>
          <a:noFill/>
        </p:spPr>
        <p:txBody>
          <a:bodyPr wrap="square" rtlCol="0">
            <a:spAutoFit/>
          </a:bodyPr>
          <a:lstStyle/>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b="1" dirty="0">
                <a:solidFill>
                  <a:schemeClr val="bg1"/>
                </a:solidFill>
                <a:latin typeface="Bradley Hand ITC" panose="03070402050302030203" pitchFamily="66" charset="0"/>
              </a:rPr>
              <a:t>Título: "La Ley </a:t>
            </a:r>
            <a:r>
              <a:rPr lang="es-ES" sz="2000" b="1" dirty="0" err="1">
                <a:solidFill>
                  <a:schemeClr val="bg1"/>
                </a:solidFill>
                <a:latin typeface="Bradley Hand ITC" panose="03070402050302030203" pitchFamily="66" charset="0"/>
              </a:rPr>
              <a:t>Cahuin</a:t>
            </a:r>
            <a:r>
              <a:rPr lang="es-ES" sz="2000" b="1"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Así escuché que se referían a la ley Karin en los pasillos del hospital. De cierta manera el nombre de Karin fue ultrajado y se volvió un recordatorio incómodo de un peligro potencial.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Karin, la ley nunca podrá pagar la deuda de haber llegado tarde. Me pregunto si antes de tomar la decisión pensaste en una mano amiga, si imaginaste que alguien entraría para abrazarte y salvarte. Pero no llegó nadie, te fuiste sola. Ahora tu nombre divaga en leyes y discursos, pero para mí, Karin, siempre serás el reflejo de un sistema que no fue capaz de protegerte. </a:t>
            </a:r>
            <a:endParaRPr lang="es-CL" sz="2000" dirty="0">
              <a:solidFill>
                <a:schemeClr val="bg1"/>
              </a:solidFill>
              <a:latin typeface="Bradley Hand ITC" panose="03070402050302030203" pitchFamily="66" charset="0"/>
            </a:endParaRPr>
          </a:p>
          <a:p>
            <a:endParaRPr lang="es-CL" sz="2000" dirty="0">
              <a:solidFill>
                <a:schemeClr val="bg1"/>
              </a:solidFill>
              <a:latin typeface="Bradley Hand ITC" panose="03070402050302030203" pitchFamily="66" charset="0"/>
            </a:endParaRPr>
          </a:p>
          <a:p>
            <a:pPr algn="r"/>
            <a:endParaRPr lang="es-CL" sz="2000" b="1" dirty="0">
              <a:solidFill>
                <a:schemeClr val="bg1"/>
              </a:solidFill>
              <a:latin typeface="Bradley Hand ITC" panose="03070402050302030203" pitchFamily="66" charset="0"/>
            </a:endParaRPr>
          </a:p>
          <a:p>
            <a:pPr algn="r"/>
            <a:r>
              <a:rPr lang="es-CL" sz="2000" b="1" dirty="0">
                <a:solidFill>
                  <a:schemeClr val="bg1"/>
                </a:solidFill>
                <a:latin typeface="Bradley Hand ITC" panose="03070402050302030203" pitchFamily="66" charset="0"/>
              </a:rPr>
              <a:t>ABYECTA</a:t>
            </a:r>
          </a:p>
        </p:txBody>
      </p:sp>
      <p:sp>
        <p:nvSpPr>
          <p:cNvPr id="8" name="CuadroTexto 7">
            <a:extLst>
              <a:ext uri="{FF2B5EF4-FFF2-40B4-BE49-F238E27FC236}">
                <a16:creationId xmlns:a16="http://schemas.microsoft.com/office/drawing/2014/main" id="{CB73011E-78A9-708B-9181-239C8EDFEB91}"/>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2E4C059C-5C74-252A-69A8-FA6BE6D08226}"/>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52533520"/>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433913-AE15-D59C-51E8-3743089E9B5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1E3836-58C0-F618-17D8-26C3AD43B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EB8BF15-B4BC-66AA-C3FB-3910DC9DB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C2295BF8-7F84-58EA-7897-A8BE6500C1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BE1579A5-9166-29CE-2389-7AFAC9086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512A2A5A-E7A0-EFBA-3FC5-4714B66DFC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B238C2F0-6D9E-438A-7FA9-770CBB34D59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ADB6FD21-E187-8679-706E-707353A8DF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B10EA319-4A80-5C12-AC4C-CC30DF4D4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5BC60722-B828-4B11-300C-59511CB7B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94EF30C8-4F22-23FA-802A-57539BED9EC2}"/>
              </a:ext>
            </a:extLst>
          </p:cNvPr>
          <p:cNvSpPr txBox="1"/>
          <p:nvPr/>
        </p:nvSpPr>
        <p:spPr>
          <a:xfrm>
            <a:off x="827924" y="1179294"/>
            <a:ext cx="6420005" cy="5324535"/>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Titulo: "Hija del Silencio"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Fui traicionada por quienes debían cuidarme. La gente en la que confiaba me dejo sola.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Habiendo perdido la razón para seguir viviendo, fui de unidad en unidad, cargando este pesar.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Karin, compartimos el mismo dolor. Te pienso con las manos débiles, desearía poder abrazar  con todas mis fuerzas a alguien que ha pasado el mismo sufrimiento que yo, porque eso era la única cosa que alguna vez desee que alguien hiciera por mí. El silencio es cruel, no rescata.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Aunque tu nombre hoy es bandera de lucha, se que antes fue súplica. Una súplica que nadie quiso escuchar.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p>
          <a:p>
            <a:pPr algn="r"/>
            <a:endParaRPr lang="es-ES" sz="2000" b="1"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ABYECTA</a:t>
            </a:r>
            <a:endParaRPr lang="es-CL" sz="2000" b="1"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B6A5FE35-6AC1-5743-309C-48B311E563EC}"/>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C1FDF37D-46A6-9773-9252-24AD7BD76405}"/>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3315627981"/>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2CC3F3-9AC9-3F69-24A8-76E133B9F5E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54D89A-B5F5-5F46-9B67-BAB093FF28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230DEF5-D5FA-1CCF-0655-7D7EF6C0BB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1D76CA87-77ED-C86F-C24E-6C50C8613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6BFFA69B-8A16-C895-ACB3-2CC5E48E1A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BF854339-FBC4-5AD8-B812-C140B8AAB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98C3AF36-EC46-6135-3251-2F80A88E44A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B9B17018-6BF4-9DF1-B927-1285B8D78C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BE3C154-FF3B-F3C0-ABD4-8C87D45D9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73954DFF-D0E6-9C20-E80A-3764E9EAE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BF75CA1E-FA55-1FE6-6059-ACE6EE5848E1}"/>
              </a:ext>
            </a:extLst>
          </p:cNvPr>
          <p:cNvSpPr txBox="1"/>
          <p:nvPr/>
        </p:nvSpPr>
        <p:spPr>
          <a:xfrm>
            <a:off x="323686" y="302359"/>
            <a:ext cx="7057935" cy="6555641"/>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Denuncia desestimada. </a:t>
            </a:r>
            <a:endParaRPr lang="es-CL" sz="2000" dirty="0">
              <a:solidFill>
                <a:schemeClr val="bg1"/>
              </a:solidFill>
              <a:latin typeface="Bradley Hand ITC" panose="03070402050302030203" pitchFamily="66" charset="0"/>
            </a:endParaRPr>
          </a:p>
          <a:p>
            <a:r>
              <a:rPr lang="es-ES" sz="2000" b="1" dirty="0">
                <a:solidFill>
                  <a:schemeClr val="bg1"/>
                </a:solidFill>
                <a:latin typeface="Bradley Hand ITC" panose="03070402050302030203" pitchFamily="66" charset="0"/>
              </a:rPr>
              <a:t> </a:t>
            </a:r>
            <a:endParaRPr lang="es-CL" sz="1100" dirty="0">
              <a:solidFill>
                <a:schemeClr val="bg1"/>
              </a:solidFill>
              <a:latin typeface="Bradley Hand ITC" panose="03070402050302030203" pitchFamily="66" charset="0"/>
            </a:endParaRPr>
          </a:p>
          <a:p>
            <a:r>
              <a:rPr lang="es-ES" sz="1100" dirty="0">
                <a:solidFill>
                  <a:schemeClr val="bg1"/>
                </a:solidFill>
                <a:latin typeface="Bradley Hand ITC" panose="03070402050302030203" pitchFamily="66" charset="0"/>
              </a:rPr>
              <a:t> </a:t>
            </a:r>
          </a:p>
          <a:p>
            <a:r>
              <a:rPr lang="es-ES" sz="2000" dirty="0">
                <a:solidFill>
                  <a:schemeClr val="bg1"/>
                </a:solidFill>
                <a:latin typeface="Bradley Hand ITC" panose="03070402050302030203" pitchFamily="66" charset="0"/>
              </a:rPr>
              <a:t>Recuerdo que nos tomó tiempo.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Fueron semanas de almuerzos silenciosos antes de recordar el discurso que nos dieron. Hablaron de que las cosas habían cambiado, que ahora se podía hacer justicia.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Con esperanza, vertimos nuestro corazón en una carta, rogando ser escuchadas, vistas, esperando que el sistema arcaico que había permitido a esa persona abusar de su poder fuera capaz de sacarla y ponernos a salvo.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La respuesta tardó meses, y fue tan desalentadora como siempre.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El sistema no ha cambiado; pueden cambiar su nombre y su rostro, pero sigue siendo una bestia que no duda en devorar y encubrir. </a:t>
            </a:r>
            <a:endParaRPr lang="es-CL" sz="2000" dirty="0">
              <a:solidFill>
                <a:schemeClr val="bg1"/>
              </a:solidFill>
              <a:latin typeface="Bradley Hand ITC" panose="03070402050302030203" pitchFamily="66" charset="0"/>
            </a:endParaRPr>
          </a:p>
          <a:p>
            <a:pPr algn="r"/>
            <a:endParaRPr lang="es-ES" sz="2000" b="1"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 ETERNO REEMPLAZANTE</a:t>
            </a:r>
            <a:endParaRPr lang="es-CL" sz="2000" b="1"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9BAB2243-2723-4616-882C-3495D6446879}"/>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2A7E6F05-C358-69B9-7E0C-3CC3EFC26FE5}"/>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1978247996"/>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B95E0E-491C-0DA1-8074-F7A6D868FAC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7902377-7F67-046F-5907-82C3EC806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C9BB57D-544A-CA7E-E0D5-63D1CA41C5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549D6245-0D82-827D-1E41-45AF57E1F4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52FF9282-A894-918A-7477-9A32E33F1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1837674-2AE3-C20D-D5FF-9C7B2EBD0C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68362BE7-59A6-FF58-0474-F7052C2117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9CC55955-A94B-54A9-FBAC-063228627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C4D43FE4-FF08-2326-CAF7-5C04CBC9F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7287C34D-CFBF-D59D-492C-8C97CD7C7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D887FF8B-2D5C-D54F-81B7-F3987130773C}"/>
              </a:ext>
            </a:extLst>
          </p:cNvPr>
          <p:cNvSpPr txBox="1"/>
          <p:nvPr/>
        </p:nvSpPr>
        <p:spPr>
          <a:xfrm>
            <a:off x="858130" y="666378"/>
            <a:ext cx="6420005" cy="5940088"/>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Nombre y apellido.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Detesto que las leyes en Chile tengan nombre y apellido.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¿Por qué tenemos que esperar a que pase lo peor para entrar en acción? ¿Por qué nuestra legislación debe tener detrás vidas terminadas antes de tiempo? Hacemos que los sustantivos migren de propios a comunes, deshumanizamos y olvidamos a la persona que fue, y que ya no está.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Es fácil olvidar que detrás de cada nombre se esconde un sufrimiento indescriptible, que lamentablemente no es ajeno, es palpable y real, porque todos tenemos una historia de terror en el trabajo.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Espero que el próximo avance no esté escrito en sangre.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p>
          <a:p>
            <a:endParaRPr lang="es-ES" sz="2000"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ETERNO REEMPLAZANTE </a:t>
            </a:r>
            <a:endParaRPr lang="es-CL" sz="2000" b="1" dirty="0">
              <a:solidFill>
                <a:schemeClr val="bg1"/>
              </a:solidFill>
              <a:latin typeface="Bradley Hand ITC" panose="03070402050302030203" pitchFamily="66" charset="0"/>
            </a:endParaRPr>
          </a:p>
          <a:p>
            <a:pPr algn="r"/>
            <a:endParaRPr lang="es-CL" sz="2000" b="1"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D87D27CB-C61E-A317-E877-0DEA59B8E922}"/>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BF29E357-FE2E-965F-C3E5-6B6735310E4F}"/>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2821318236"/>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3F609D-871A-D645-DA31-0C0FF9EDE24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5F0EEEC-78AC-0E7F-C0FB-BF5FC81A2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4432082-1642-0FE3-9CED-DA9D5E9CDC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843E5929-C9EE-E3B1-F6F6-5D7C9179365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82A8A06E-2A5C-9B40-EADE-03AA1D90BE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570B5DEE-8017-5E15-3011-467C04997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AC57936C-9DC5-3B07-2F0F-4FAC2535EAB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79765F32-64FF-C1D0-2411-AE775CBB0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3EB2E744-6000-8A9E-850D-70A6BC4F4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8F377272-0BCC-B5E1-A31E-6E9048CE9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80AD705F-02F5-5B98-28E9-A472434C614C}"/>
              </a:ext>
            </a:extLst>
          </p:cNvPr>
          <p:cNvSpPr txBox="1"/>
          <p:nvPr/>
        </p:nvSpPr>
        <p:spPr>
          <a:xfrm>
            <a:off x="744139" y="829671"/>
            <a:ext cx="6420005" cy="5632311"/>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"Sin testigos"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"Me acobardé, no fui capaz de alzar la voz ante esta injusticia cuando debí hacerlo y ahora es tarde”</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Mi colega recién egresado, estaba entusiasmado con su primer trabajo y a la vez nervioso por todo lo que aprendería. Un día, cometió un error por el desconocimiento de un protocolo, lo que desató la furia de nuestro jefe. Frente a todos, lo trató de tonto y minimizó su nivel de estudios por la universidad de que venía. Mi colega pidió disculpas.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Al día siguiente renunció y no se habló más del tema. </a:t>
            </a:r>
          </a:p>
          <a:p>
            <a:endParaRPr lang="es-ES" sz="2000" dirty="0">
              <a:solidFill>
                <a:schemeClr val="bg1"/>
              </a:solidFill>
              <a:latin typeface="Bradley Hand ITC" panose="03070402050302030203" pitchFamily="66" charset="0"/>
            </a:endParaRPr>
          </a:p>
          <a:p>
            <a:endParaRPr lang="es-ES" sz="2000"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YARIQA</a:t>
            </a:r>
            <a:endParaRPr lang="es-CL" sz="2000" b="1"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 </a:t>
            </a:r>
            <a:endParaRPr lang="es-CL" sz="2000" b="1"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E3636E72-8E28-9BD0-DBCE-0869E83D48CA}"/>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1669471D-8ECB-81D6-8331-130BC45CBF22}"/>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3241590904"/>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A2811E-CA49-66A6-6FEE-E16F79BC284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F986C6-E3D8-3350-B228-B83982A13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FA0A5E7-FEE6-C069-1873-0A9021A908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449895C4-36A3-A1C8-9B49-5D048094ADE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9A5A7B91-56C1-A1F0-02FC-30623A2FE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965F360D-D07B-54CE-7873-B3061F798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A0B40926-956F-0E72-B04A-3D0351F4E87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0CBC089F-B3FF-B4CA-0E22-95A031044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ABAC6BB7-628E-D947-520C-E2AF62FBE1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EEE8E8A9-3D10-3013-81A5-EF88F434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E098229A-14DF-9DD3-5323-E1E17DA81391}"/>
              </a:ext>
            </a:extLst>
          </p:cNvPr>
          <p:cNvSpPr txBox="1"/>
          <p:nvPr/>
        </p:nvSpPr>
        <p:spPr>
          <a:xfrm>
            <a:off x="599997" y="666378"/>
            <a:ext cx="6420005" cy="6247864"/>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"Piénsalo bien"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Mi compañera está intranquila, veo en su rostro algo que la perturba y no la deja sonreír.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Tengo mis sospechas sobre lo que la aqueja. Me acerco y le pregunto: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¿Qué te dijo esta vez? Ella respira profundo y con tono cabizbajo me dice: "Hoy me ignoró, me envía indicaciones a través de ustedes, siento que me evita, creo que no está a gusto con mi trabajo, estoy pensando en renunciar, mi familia ya me lo ha dicho". Le aconsejo que no lo haga,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no quiero que se vaya, ella es un buen elemento para que equipo.</a:t>
            </a:r>
          </a:p>
          <a:p>
            <a:endParaRPr lang="es-ES" sz="2000" dirty="0">
              <a:solidFill>
                <a:schemeClr val="bg1"/>
              </a:solidFill>
              <a:latin typeface="Bradley Hand ITC" panose="03070402050302030203" pitchFamily="66" charset="0"/>
            </a:endParaRPr>
          </a:p>
          <a:p>
            <a:pPr algn="r"/>
            <a:endParaRPr lang="es-ES" sz="2000" b="1"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YARIQA </a:t>
            </a:r>
            <a:endParaRPr lang="es-CL" sz="2000" b="1"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 </a:t>
            </a:r>
            <a:endParaRPr lang="es-CL" sz="2000" b="1" dirty="0">
              <a:solidFill>
                <a:schemeClr val="bg1"/>
              </a:solidFill>
              <a:latin typeface="Bradley Hand ITC" panose="03070402050302030203" pitchFamily="66" charset="0"/>
            </a:endParaRPr>
          </a:p>
          <a:p>
            <a:pPr algn="r"/>
            <a:endParaRPr lang="es-CL" sz="2000" b="1"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10CDC8BB-ADEC-94F5-B8C9-B582E7556AA7}"/>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6B672D79-4195-C30E-85CD-F348EEB9DDDC}"/>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1830270083"/>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3BE6A4-08C8-86F4-0411-9B40CBC7F74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C0606BC-042D-E463-3832-7CD8D5679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C405C95-5A8A-D360-4468-4CD1F7D57C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FE375BB2-3A6A-03D9-BF1D-A6DA340E029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6CE063D5-927A-027B-083C-41E22FEC94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C1A8204-8559-BACA-7094-45E796EFD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637719A7-3A59-2A03-F4FA-DD09066916D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66D54A43-BE4C-A6B3-84E3-93B615FBC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CFFF45A6-4246-A284-5324-DED7BF008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5B8BD9C4-8DD3-A04C-C052-57E8D6EB8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58C57719-FE90-7717-A61D-0B0A35DF000E}"/>
              </a:ext>
            </a:extLst>
          </p:cNvPr>
          <p:cNvSpPr txBox="1"/>
          <p:nvPr/>
        </p:nvSpPr>
        <p:spPr>
          <a:xfrm>
            <a:off x="913395" y="151179"/>
            <a:ext cx="6420005" cy="6555641"/>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CONDICION</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Estamos cansados</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Los turnos son agotadores</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Falta compañerismo, trabajo en equipo</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Jefa pidamos ayuda a las compañeras</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De la funcionaria emerge un “Yo puedo ayudar”</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Ella, la superiora, gira, me mira y dice</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Tú?, no creo, tienes una CONDICION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No serás de mucha ayuda</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¿Mi condición?, tener antecedentes de Salud Mental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Siempre resaltan mis ausencias</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Cuando puede recuerda mi Diagnostico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Basta!, ¿qué hago?, no puedo más</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Soy persona, sentimiento</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Mi condición no me hace diferente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Mi corazón hierve de amor y cariño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Mis lágrimas de humillación</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Se secan, con mi trabajo</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No soy especial, no soy Condición.</a:t>
            </a:r>
          </a:p>
          <a:p>
            <a:r>
              <a:rPr lang="es-ES" sz="2000" dirty="0">
                <a:solidFill>
                  <a:schemeClr val="bg1"/>
                </a:solidFill>
                <a:latin typeface="Bradley Hand ITC" panose="03070402050302030203" pitchFamily="66" charset="0"/>
              </a:rPr>
              <a:t>					          FIONA</a:t>
            </a:r>
            <a:endParaRPr lang="es-CL" sz="2000"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55EF5E20-7030-688F-0E06-1D641B090969}"/>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EF195A69-FBFC-CA35-EC91-141F5FDF4CDB}"/>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1226608899"/>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7C6C39-E1BE-9F5B-550D-EBBBB07332C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7FE073-AF16-728F-DD07-ADB5B9F2F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E6391E-E647-1A7B-44DE-807E88AF27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A2B0B4FA-CFB6-DFE4-F030-EAD09E7C5DF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70718507-A077-5E5D-1FC6-1D7DD02C0A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26E916C-E623-DCA8-128E-6CD9A2E8D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97016D3A-43B6-1658-94CC-1F89EC3C06F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08E06C3B-339D-A1B5-8C8D-22A1F2877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815F5D8-1B66-CFCC-90F8-39B8080061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62D74F9F-66A1-FD20-9709-D4AEB8765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35EC6901-9775-0D9E-F214-C477BE57342F}"/>
              </a:ext>
            </a:extLst>
          </p:cNvPr>
          <p:cNvSpPr txBox="1"/>
          <p:nvPr/>
        </p:nvSpPr>
        <p:spPr>
          <a:xfrm>
            <a:off x="744139" y="666378"/>
            <a:ext cx="6420005" cy="6555641"/>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Titulo: El espacio </a:t>
            </a:r>
            <a:endParaRPr lang="es-CL" sz="2000" dirty="0">
              <a:solidFill>
                <a:schemeClr val="bg1"/>
              </a:solidFill>
              <a:latin typeface="Bradley Hand ITC" panose="03070402050302030203" pitchFamily="66" charset="0"/>
            </a:endParaRPr>
          </a:p>
          <a:p>
            <a:r>
              <a:rPr lang="es-ES" sz="2000" b="1"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El espacio es más que un lugar: es el aire donde late la dignidad. Llegué a un hospital que promete progreso, pero insiste en medirlo todo con números sin mirar al paciente. Desde mi llegada, el factor «no hay espacio» ha sido la pared que me encierra. Soy especialidad poco valorada, y aun así me dicen que mi trabajo carece de morbilidad. Veo a autistas y niños convulsionando, y la sala se llena de estadísticas. Me han desplazado, ignorado, incluso las enfermeras miran a otro lado cuando menciono una dificultad. Pero existo, manejo casos, lucho por el espacio que merezco. </a:t>
            </a:r>
          </a:p>
          <a:p>
            <a:endParaRPr lang="es-ES" sz="2000" dirty="0">
              <a:solidFill>
                <a:schemeClr val="bg1"/>
              </a:solidFill>
              <a:latin typeface="Bradley Hand ITC" panose="03070402050302030203" pitchFamily="66" charset="0"/>
            </a:endParaRPr>
          </a:p>
          <a:p>
            <a:pPr algn="r"/>
            <a:endParaRPr lang="es-ES" sz="2000" b="1"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ENERGIA </a:t>
            </a:r>
            <a:endParaRPr lang="es-CL" sz="2000" b="1"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pPr algn="r"/>
            <a:endParaRPr lang="es-CL" sz="2000" b="1"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34EE8298-5AEF-6C8D-C996-02EDC5384391}"/>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4E5C5A7E-600C-70F5-B7D0-B7A1C00812DC}"/>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1021486363"/>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558B98-FBE3-FF3E-CAB4-561B99828FC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79C9F7-AA6C-B596-FE36-3FE2A5EA93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FCCC96C-63E1-B338-072A-944391B944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63E4B13B-5982-18C2-657A-15D51C826B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AC1C80DB-1892-B711-8F3E-2B0D7E592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9D395F9D-A40E-07A8-AC20-D661BD4443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2E1C9A0A-20D7-0014-B372-E1B206CC4AA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6AE48B81-5B6D-F405-2290-E0AAB70E67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686D8CB6-6947-2973-4B25-EFFA523A3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8442CB5C-8564-4F4F-86DF-51FEC24DD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8390521F-C70B-5D8D-FE8C-4D3C4B09A170}"/>
              </a:ext>
            </a:extLst>
          </p:cNvPr>
          <p:cNvSpPr txBox="1"/>
          <p:nvPr/>
        </p:nvSpPr>
        <p:spPr>
          <a:xfrm>
            <a:off x="744139" y="666378"/>
            <a:ext cx="6420005" cy="6863417"/>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El espacio  (II)</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Me enfrento a frases que duelen: "no tenemos espacio" o "no tienes cantidad suficiente", mientras he dedicado la mayor parte de mi vida al estudio de la profesión a la que me 20 entrego. Más que una carrera, la veo como una misión de vida; "solo aquel que sirve no es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esclavo" resuena en mi pecho cada día. A veces parece una cárcel: se valora más la cantidad que la calidad, cumplir con demandas ministeriales antes que cuidar al paciente. Lucho por un lugar donde mi labor, paciencia y conocimiento tengan un espacio real. Porque, al final, lo que salva vidas no es un número, es la dedicación que entregamos. </a:t>
            </a:r>
            <a:endParaRPr lang="es-CL" sz="2000" dirty="0">
              <a:solidFill>
                <a:schemeClr val="bg1"/>
              </a:solidFill>
              <a:latin typeface="Bradley Hand ITC" panose="03070402050302030203" pitchFamily="66" charset="0"/>
            </a:endParaRPr>
          </a:p>
          <a:p>
            <a:endParaRPr lang="es-ES" sz="2000" dirty="0">
              <a:solidFill>
                <a:schemeClr val="bg1"/>
              </a:solidFill>
              <a:latin typeface="Bradley Hand ITC" panose="03070402050302030203" pitchFamily="66" charset="0"/>
            </a:endParaRPr>
          </a:p>
          <a:p>
            <a:pPr algn="r"/>
            <a:endParaRPr lang="es-ES" sz="2000" b="1"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ENERGIA </a:t>
            </a:r>
            <a:endParaRPr lang="es-CL" sz="2000" b="1"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pPr algn="r"/>
            <a:endParaRPr lang="es-CL" sz="2000" b="1"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EED38743-10AB-BCA5-AD13-1E315D018993}"/>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51061C7D-5DB8-8589-AB71-D598A71DD818}"/>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45069340"/>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823F84-1A07-13F6-BCE6-184ADE3D160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4A20D2-BC5E-F4F9-B456-B255FF73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539ECEC-724D-B0A7-EF9F-E98A076FB7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CB8A288D-C60F-AA12-2005-CBC3E2762FD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D625ECE6-722B-AAB9-D14E-FC1740ECB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13FB818-628E-8C00-EF50-C90F2F61F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3EC25745-4B95-A444-A977-569E2CCC066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8E1131BA-93E1-761B-6D25-0D2A5AE80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43CCE18A-C621-97FE-EC94-A31D136847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89A7569B-9AF3-9D62-E676-502C6F9B4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5C70BCE7-9EC3-0619-7BF5-7A5311AAB749}"/>
              </a:ext>
            </a:extLst>
          </p:cNvPr>
          <p:cNvSpPr txBox="1"/>
          <p:nvPr/>
        </p:nvSpPr>
        <p:spPr>
          <a:xfrm>
            <a:off x="1181790" y="1533465"/>
            <a:ext cx="5481849" cy="5324535"/>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Bienvenido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Llegué y todos eran amables. Se reían entre ellos, me ofrecieron café. Pero algo no calzaba, las bromas parecían guiones, las conversaciones, ensayadas. A veces, uno salía de la sala y el aire cambiaba. Nadie lo decía, pero lo sabías: aquí la confianza no existe. Solo silencios bien vestidos.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 LJA</a:t>
            </a:r>
            <a:endParaRPr lang="es-CL" sz="2000" b="1"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pPr algn="r"/>
            <a:endParaRPr lang="es-CL" sz="2000" b="1"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97630C5B-FF78-0696-08E9-CD52C698B880}"/>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A6C87C31-5214-8290-FA42-3B421EF8A72F}"/>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2895177150"/>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611F6E-525D-29CA-D92D-2EB051C8F04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3620B01-7931-D6E1-1E43-6B8DEFD81E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B42675-8C3A-8E74-9AD0-9FF23E80E6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DC2BDA1C-919F-DD48-7700-C4C03CB96A7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6B195D23-4F6E-6952-B48C-9FE9FC4C7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CE130419-9EBD-AFF1-9479-3F48DE2451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2C6B6DDF-2241-542B-0B6D-7815214AAA0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D98908A8-E6BF-16FA-8F2A-B47D4512B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FBA2FA37-061F-6C85-3AA3-4007662C0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635D7205-2254-59C9-9BA9-9B4E3FD6B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62874E89-E891-E64B-EBF1-9CBEF0A11879}"/>
              </a:ext>
            </a:extLst>
          </p:cNvPr>
          <p:cNvSpPr txBox="1"/>
          <p:nvPr/>
        </p:nvSpPr>
        <p:spPr>
          <a:xfrm>
            <a:off x="919572" y="1624074"/>
            <a:ext cx="6006285" cy="4401205"/>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La celebración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No quiso poner los veinte mil. Dijo que no era justo, que no todas podían. Pidió que hicieran algo más equitativo, lo hizo con respeto sin rabia. Pero la celebración igual se hizo y desde entonces, empezó el murmullo. "Para viajar sí tiene, pero para celebrar no". Le bajaron la calificación. No por su trabajo que siempre fue impecable, si no por no callarse.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 </a:t>
            </a:r>
          </a:p>
          <a:p>
            <a:pPr algn="r"/>
            <a:r>
              <a:rPr lang="es-ES" sz="2000" b="1" dirty="0">
                <a:solidFill>
                  <a:schemeClr val="bg1"/>
                </a:solidFill>
                <a:latin typeface="Bradley Hand ITC" panose="03070402050302030203" pitchFamily="66" charset="0"/>
              </a:rPr>
              <a:t>LJA</a:t>
            </a:r>
            <a:endParaRPr lang="es-CL" sz="2000" b="1" dirty="0">
              <a:solidFill>
                <a:schemeClr val="bg1"/>
              </a:solidFill>
              <a:latin typeface="Bradley Hand ITC" panose="03070402050302030203" pitchFamily="66" charset="0"/>
            </a:endParaRPr>
          </a:p>
          <a:p>
            <a:pPr algn="r"/>
            <a:endParaRPr lang="es-CL" sz="2000" b="1"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994F638F-0AF8-775C-FDB7-DA72318090B1}"/>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016FCCC2-1D5D-469E-76F9-29F212758B1C}"/>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3771395471"/>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EAEB2A-82FA-EF1D-68C3-660EC083FE8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347A7C-CD2A-042F-D1F5-3B281E872C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F364CA3-A98C-9A40-5DF2-33E01DE35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20AD7D3F-12A8-4D3B-BF1B-FA646C21C42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08047BC9-265A-4FAA-88F3-161DB3971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4375248-0F5D-E4CA-4767-6CF2EB215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143DE12B-BCAD-B40E-230C-770D39AD367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361499C5-DE25-3895-C3EF-47E6C3439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73C0F594-8D39-AF7F-170B-BFB848692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01145E6F-BBBE-96FA-E4C8-CFECC05F0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310BC567-6318-99B8-3654-04ED7B47C07F}"/>
              </a:ext>
            </a:extLst>
          </p:cNvPr>
          <p:cNvSpPr txBox="1"/>
          <p:nvPr/>
        </p:nvSpPr>
        <p:spPr>
          <a:xfrm>
            <a:off x="934605" y="507243"/>
            <a:ext cx="6111654" cy="6247864"/>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Voces que Rompen el Silencio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Nicolás, profesional clínico, trabajaba con dedicación hasta que el acoso sutil de su jefatura volvió su ambiente insostenible. Un día, una acusación falsa y sin pruebas derivó en su suspensión, desatando miedo, incredulidad, vergüenza y soledad. Algunos colegas se alejaron, y él comenzó a dudar de sí mismo. Una compañera le recordó que no estaba solo, encendiendo su determinación. Con apoyo psicológico y gremial, defendió su inocencia, entendiendo que callar fortalece al miedo. Finalmente fue absuelto, aunque la herida emocional quedó. Aprendió que el silencio protege al poder, pero la verdad, aunque tarde, siempre logra abrirse paso. </a:t>
            </a:r>
          </a:p>
          <a:p>
            <a:pPr algn="r"/>
            <a:endParaRPr lang="es-ES" sz="2000" b="1"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PPV</a:t>
            </a:r>
            <a:endParaRPr lang="es-CL" sz="2000" b="1"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pPr algn="r"/>
            <a:endParaRPr lang="es-CL" sz="2000" b="1"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27E3C424-AFD6-AF70-02BA-691D64A31344}"/>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D1A7F3F0-E13D-F910-3777-AD59ADD4F4EA}"/>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50129407"/>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990C09-17B1-31E6-356E-88AE489109F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B332D8-CDFF-6ADA-ACD5-FA762F02C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B1E2CFE-4B75-2A24-A21E-DEC614D5A2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921B90F2-A771-D65F-B0CB-BCF990341F2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6E8621B4-44A9-E3CA-0A18-C8A75F07A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30386B97-3D28-D810-A932-3B57642F5F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0314915E-E3D7-DA09-1D76-5B42E19F193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1BD7E8D2-8545-3DD4-ED33-2F48E61EBF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3138CF4E-548D-B915-D95A-6E7D769E50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11DB687B-426E-7E5C-69A2-76090BBB0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DDFF82F9-16EC-F444-8D32-4A564D380291}"/>
              </a:ext>
            </a:extLst>
          </p:cNvPr>
          <p:cNvSpPr txBox="1"/>
          <p:nvPr/>
        </p:nvSpPr>
        <p:spPr>
          <a:xfrm>
            <a:off x="350565" y="276413"/>
            <a:ext cx="6661862" cy="7786747"/>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Titulo: Reina por un Instante</a:t>
            </a:r>
            <a:endParaRPr lang="es-CL" sz="2000" dirty="0">
              <a:solidFill>
                <a:schemeClr val="bg1"/>
              </a:solidFill>
              <a:latin typeface="Bradley Hand ITC" panose="03070402050302030203" pitchFamily="66" charset="0"/>
            </a:endParaRPr>
          </a:p>
          <a:p>
            <a:r>
              <a:rPr lang="es-ES" sz="2000" b="1" dirty="0">
                <a:solidFill>
                  <a:schemeClr val="bg1"/>
                </a:solidFill>
                <a:latin typeface="Bradley Hand ITC" panose="03070402050302030203" pitchFamily="66" charset="0"/>
              </a:rPr>
              <a:t> </a:t>
            </a:r>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La Violencia se esconde en pasillos, escritorios, en pasillos, escritorios, entre jeringas y  medicamentos, es silenciosa, astuta. De vez en cuando, anhela ser sentida,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recordada y se apodera de una persona, la usa como instrumento, dándole sentido y alimentando su poder.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En un instante, esa persona cruza su mirada con alguien cercano y sienten  a la Violencia, oscura, fría, vestida de reina.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Las personas nunca olvidarán la sensación de la Violencia, la reconocerán  en cualquier lado y quedará como una marca imborrable en sus almas.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La Violencia ha cumplido su objetivo y aunque se esconda de nuevo, seguirá  siendo sentida, recordada y temida. </a:t>
            </a:r>
          </a:p>
          <a:p>
            <a:pPr algn="r"/>
            <a:endParaRPr lang="es-ES" sz="2000" b="1"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MICHIMICHI</a:t>
            </a:r>
            <a:endParaRPr lang="es-CL" sz="2000" b="1"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pPr algn="r"/>
            <a:endParaRPr lang="es-CL" sz="2000" b="1"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051CA9BC-D9BD-8DAF-3C7A-12DB55B3774E}"/>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7B7A4D29-FC5F-C97B-FC40-2032216EEB5E}"/>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4013745307"/>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A90744-0DA6-DBA9-0B77-1B87EA8673F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48DA74-976C-E1B6-7C6A-8CA8B836D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6842EEA-E3B8-4BA8-E919-EB5D5F1581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59278051-EB07-C332-7E5B-507FC8EE1D1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74227C97-3858-5885-0EF0-8A41D1F04E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11A62949-AB0B-D12E-BC3E-F1AB727B77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E510F02F-E38D-26D6-E12F-FC166D80466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EC4C56A1-DED8-C657-0FE5-3684BFF14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0DBC042-9C27-A8C9-AB52-634D31944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223352F5-1A6C-56DB-6B06-BB9E19AAC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2691C255-59AD-AA0C-9265-12856A0D8986}"/>
              </a:ext>
            </a:extLst>
          </p:cNvPr>
          <p:cNvSpPr txBox="1"/>
          <p:nvPr/>
        </p:nvSpPr>
        <p:spPr>
          <a:xfrm>
            <a:off x="744139" y="666378"/>
            <a:ext cx="6420005" cy="5632311"/>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Cereza y Cerecita I </a:t>
            </a:r>
            <a:endParaRPr lang="es-CL" sz="2000" dirty="0">
              <a:solidFill>
                <a:schemeClr val="bg1"/>
              </a:solidFill>
              <a:latin typeface="Bradley Hand ITC" panose="03070402050302030203" pitchFamily="66" charset="0"/>
            </a:endParaRPr>
          </a:p>
          <a:p>
            <a:r>
              <a:rPr lang="es-ES" sz="2000" b="1"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Cereza trabajaba en una clínica pediátrica, ya que su sueño desde siempre fue ayudar a los más pequeños, así como lo hizo con Cerecita, la luz de su vida. Cerecita estaba fascinada al ver lo feliz que eran los niños cuando se trataban con su querida pelirroja, pero no entendía porque los adultos que trabajaban con ella siempre la excluían, Cerecita pensaba que solo los niños, por ser niños, tendrían ese comportamiento. Cerecita intentó una y otra vez acercarse a estos adultos, con la intención de que crearan lazos con Cereza, pero solo recibió indiferencia...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 </a:t>
            </a:r>
            <a:endParaRPr lang="es-CL" sz="2000" b="1"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 INDIGO</a:t>
            </a:r>
            <a:endParaRPr lang="es-CL" sz="2000" b="1"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pPr algn="r"/>
            <a:endParaRPr lang="es-CL" sz="2000" b="1"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31E5E0D8-8A49-5CE9-C1EA-B589CAE888B4}"/>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55674813-5965-F483-2C2F-C0882C5C9CBE}"/>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1217337904"/>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3479F6-2C86-57CD-9E08-9D694C45C11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41828C-DBD4-D5A5-32C1-27B48E248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90A781E-EEAB-7656-57B1-C4308665AF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2FFB41DC-BD15-B898-AEE2-8330F99FB2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9F6A7BD8-293B-9915-4C4B-B745D6950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93F1FCC-73B9-0C2D-72FC-5123F7475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CD3318C1-B3F7-ED97-FFD1-21A9C6BA41E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7379A91B-75A0-BD53-A2B0-213C87F6C7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C411BCCB-F2D7-F1AB-62AD-1A09D38B9C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A41588E1-97BD-9754-D37C-AD0F64452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1F8B32F6-6050-B13F-943C-AA287B94C059}"/>
              </a:ext>
            </a:extLst>
          </p:cNvPr>
          <p:cNvSpPr txBox="1"/>
          <p:nvPr/>
        </p:nvSpPr>
        <p:spPr>
          <a:xfrm>
            <a:off x="744139" y="666378"/>
            <a:ext cx="6420005" cy="5940088"/>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Cereza y Cerecita II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Los meses pasaron, y aunque Cerecita nunca se rindió en su misión, Cereza cada vez le prestaba menos atención. La pequeña ya estaba cansada de escuchar como los adultos hablaban cosas malas de su querida pelirroja, que si los hacia ver como malos profesionales o que tenía demasiada energía. La habitación donde vivían comenzó a llenarse de botellas con un líquido oscuro y demasiado amargo para Cerecita, después de todo, ella era su niña interior. La pequeña dio un grito ahogado cuando el brebaje la consumió, pero ya era demasiado tarde, solo quedaban los restos  de una cereza podrida. </a:t>
            </a:r>
          </a:p>
          <a:p>
            <a:endParaRPr lang="es-ES" sz="2000" dirty="0">
              <a:solidFill>
                <a:schemeClr val="bg1"/>
              </a:solidFill>
              <a:latin typeface="Bradley Hand ITC" panose="03070402050302030203" pitchFamily="66" charset="0"/>
            </a:endParaRPr>
          </a:p>
          <a:p>
            <a:endParaRPr lang="es-CL" sz="2000"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 </a:t>
            </a:r>
            <a:endParaRPr lang="es-CL" sz="2000" b="1" dirty="0">
              <a:solidFill>
                <a:schemeClr val="bg1"/>
              </a:solidFill>
              <a:latin typeface="Bradley Hand ITC" panose="03070402050302030203" pitchFamily="66" charset="0"/>
            </a:endParaRPr>
          </a:p>
          <a:p>
            <a:pPr algn="r"/>
            <a:r>
              <a:rPr lang="es-ES" sz="2000" b="1" dirty="0">
                <a:solidFill>
                  <a:schemeClr val="bg1"/>
                </a:solidFill>
                <a:latin typeface="Bradley Hand ITC" panose="03070402050302030203" pitchFamily="66" charset="0"/>
              </a:rPr>
              <a:t> INDIGO </a:t>
            </a:r>
            <a:endParaRPr lang="es-CL" sz="2000" b="1" dirty="0">
              <a:solidFill>
                <a:schemeClr val="bg1"/>
              </a:solidFill>
              <a:latin typeface="Bradley Hand ITC" panose="03070402050302030203" pitchFamily="66" charset="0"/>
            </a:endParaRPr>
          </a:p>
          <a:p>
            <a:pPr algn="r"/>
            <a:endParaRPr lang="es-CL" sz="2000" b="1"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C0E0EAEA-697E-C364-B9B5-E3C60CB8737A}"/>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3DF9DD7A-3783-10E6-3981-4FFFA10BA3CD}"/>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2523073554"/>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74BB49-7CD3-368F-1FA0-06ABA7208F7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2C1C59-5103-EDEB-7AF0-5B02A94322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2B7EF70-AD11-9258-0531-4DFF5C0D00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15D0727B-D7C1-D6C4-032E-E1C46E51411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D006BAD9-5C9B-BA81-ABA7-BE74500DE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3E681586-6098-69FE-A400-82E0486CD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EEE1A98D-BD26-41EB-47F3-39F6FD3711F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75DB3F8C-ACDC-396C-84BA-CC1DFC0F1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4B1A468C-A018-6A2D-8A01-6BA71549E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9A270B38-B7BB-3C4F-603A-D29F386E1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2BC4B079-63BC-4391-E33F-DAB6351EF1A1}"/>
              </a:ext>
            </a:extLst>
          </p:cNvPr>
          <p:cNvSpPr txBox="1"/>
          <p:nvPr/>
        </p:nvSpPr>
        <p:spPr>
          <a:xfrm>
            <a:off x="858130" y="302359"/>
            <a:ext cx="6420005" cy="6555641"/>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HUELLAS</a:t>
            </a:r>
            <a:endParaRPr lang="es-CL" sz="2000" dirty="0">
              <a:solidFill>
                <a:schemeClr val="bg1"/>
              </a:solidFill>
              <a:latin typeface="Bradley Hand ITC" panose="03070402050302030203" pitchFamily="66" charset="0"/>
            </a:endParaRPr>
          </a:p>
          <a:p>
            <a:endParaRPr lang="es-ES" sz="2000" dirty="0">
              <a:solidFill>
                <a:schemeClr val="bg1"/>
              </a:solidFill>
              <a:latin typeface="Bradley Hand ITC" panose="03070402050302030203" pitchFamily="66" charset="0"/>
            </a:endParaRPr>
          </a:p>
          <a:p>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Mi  segundo  hogar  HRA aquí  paso más</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tiempo que en mi casa.</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Aquí el personal se convierte en amigos y familia.</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Con los años vemos pasar gente que vienen y van</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unos suman y otros restan en empatía y compañerismo.</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Hoy Hagamos la diferencia en el día a día,</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ya que muchos estamos viviendo</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enfermedad, dificultad y la muerte.</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Dar una mejor calidad de vida y compromiso al paciente,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porque sufren y padecen bastante.</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Hoy dejen huella donde vallan, pero esa huella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que no se borra y no se olvida.</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Sé auténtico, eso jamás tiene competencia</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1F3CC883-834A-17B4-B1D8-0C4D356D19C1}"/>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F0985137-E034-0222-927F-731BAA10874E}"/>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3672164346"/>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911858-F220-8001-A499-B27BC1B67C2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80C6E08-61BC-444A-A56A-DF3E5630E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5957482-A1FD-4CC6-6320-32DBBA94B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439FE08A-42E0-799F-6219-315798087D1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567E0D7D-CBAB-4D08-2F4E-CC8FC3755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21F3008-B121-88F1-3A10-34A6D8AE2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62601F9C-E6BA-EC76-17B2-4C48D9EFF72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7A5106A6-EB8E-0AC9-B5E4-620794D12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70E512E8-DC8C-00EC-48B3-369D722F2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1E02C2F0-1BAF-94DB-5901-CFE66CA1D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F8114B1F-520C-ABD2-E9E2-9A984D1CEDAF}"/>
              </a:ext>
            </a:extLst>
          </p:cNvPr>
          <p:cNvSpPr txBox="1"/>
          <p:nvPr/>
        </p:nvSpPr>
        <p:spPr>
          <a:xfrm>
            <a:off x="913395" y="666378"/>
            <a:ext cx="5962465" cy="6247864"/>
          </a:xfrm>
          <a:prstGeom prst="rect">
            <a:avLst/>
          </a:prstGeom>
          <a:noFill/>
        </p:spPr>
        <p:txBody>
          <a:bodyPr wrap="square" rtlCol="0">
            <a:spAutoFit/>
          </a:bodyPr>
          <a:lstStyle/>
          <a:p>
            <a:pPr algn="just"/>
            <a:r>
              <a:rPr lang="es-ES" sz="2000" b="1" dirty="0">
                <a:solidFill>
                  <a:schemeClr val="bg1"/>
                </a:solidFill>
                <a:latin typeface="Bradley Hand ITC" panose="03070402050302030203" pitchFamily="66" charset="0"/>
              </a:rPr>
              <a:t>Título : SENTIMIENTOS Y SENSACIONES</a:t>
            </a:r>
            <a:endParaRPr lang="es-CL" sz="2000" dirty="0">
              <a:solidFill>
                <a:schemeClr val="bg1"/>
              </a:solidFill>
              <a:latin typeface="Bradley Hand ITC" panose="03070402050302030203" pitchFamily="66" charset="0"/>
            </a:endParaRPr>
          </a:p>
          <a:p>
            <a:pPr algn="just"/>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pPr algn="just"/>
            <a:r>
              <a:rPr lang="es-ES" sz="2000" dirty="0">
                <a:solidFill>
                  <a:schemeClr val="bg1"/>
                </a:solidFill>
                <a:latin typeface="Bradley Hand ITC" panose="03070402050302030203" pitchFamily="66" charset="0"/>
              </a:rPr>
              <a:t> </a:t>
            </a:r>
          </a:p>
          <a:p>
            <a:pPr algn="just"/>
            <a:r>
              <a:rPr lang="es-ES" sz="2000" dirty="0">
                <a:solidFill>
                  <a:schemeClr val="bg1"/>
                </a:solidFill>
                <a:latin typeface="Bradley Hand ITC" panose="03070402050302030203" pitchFamily="66" charset="0"/>
              </a:rPr>
              <a:t>Siempre me pregunto: ¿Por qué se debió promulgar una </a:t>
            </a:r>
            <a:r>
              <a:rPr lang="es-ES" sz="2000" dirty="0" err="1">
                <a:solidFill>
                  <a:schemeClr val="bg1"/>
                </a:solidFill>
                <a:latin typeface="Bradley Hand ITC" panose="03070402050302030203" pitchFamily="66" charset="0"/>
              </a:rPr>
              <a:t>Iey</a:t>
            </a:r>
            <a:r>
              <a:rPr lang="es-ES" sz="2000" dirty="0">
                <a:solidFill>
                  <a:schemeClr val="bg1"/>
                </a:solidFill>
                <a:latin typeface="Bradley Hand ITC" panose="03070402050302030203" pitchFamily="66" charset="0"/>
              </a:rPr>
              <a:t> para que nos tratemos con dignidad en nuestro trabajo? ¿No se supone que el respeto por el otro nos es inculcado desde que nacemos? ¿Qué nos pasó?</a:t>
            </a:r>
            <a:endParaRPr lang="es-CL" sz="2000" dirty="0">
              <a:solidFill>
                <a:schemeClr val="bg1"/>
              </a:solidFill>
              <a:latin typeface="Bradley Hand ITC" panose="03070402050302030203" pitchFamily="66" charset="0"/>
            </a:endParaRPr>
          </a:p>
          <a:p>
            <a:pPr algn="just"/>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pPr algn="just"/>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pPr algn="just"/>
            <a:r>
              <a:rPr lang="es-ES" sz="2000" dirty="0">
                <a:solidFill>
                  <a:schemeClr val="bg1"/>
                </a:solidFill>
                <a:latin typeface="Bradley Hand ITC" panose="03070402050302030203" pitchFamily="66" charset="0"/>
              </a:rPr>
              <a:t>Fue necesario el sacrificio de una vida para que esos oídos ensordecidos atendieran ese </a:t>
            </a:r>
            <a:r>
              <a:rPr lang="es-ES" sz="2000" dirty="0" err="1">
                <a:solidFill>
                  <a:schemeClr val="bg1"/>
                </a:solidFill>
                <a:latin typeface="Bradley Hand ITC" panose="03070402050302030203" pitchFamily="66" charset="0"/>
              </a:rPr>
              <a:t>Iamento</a:t>
            </a:r>
            <a:r>
              <a:rPr lang="es-ES" sz="2000" dirty="0">
                <a:solidFill>
                  <a:schemeClr val="bg1"/>
                </a:solidFill>
                <a:latin typeface="Bradley Hand ITC" panose="03070402050302030203" pitchFamily="66" charset="0"/>
              </a:rPr>
              <a:t> silenciado. Karin, compañera, ya no es una quimera, es una </a:t>
            </a:r>
            <a:r>
              <a:rPr lang="es-ES" sz="2000" dirty="0" err="1">
                <a:solidFill>
                  <a:schemeClr val="bg1"/>
                </a:solidFill>
                <a:latin typeface="Bradley Hand ITC" panose="03070402050302030203" pitchFamily="66" charset="0"/>
              </a:rPr>
              <a:t>Iey</a:t>
            </a:r>
            <a:r>
              <a:rPr lang="es-ES" sz="2000" dirty="0">
                <a:solidFill>
                  <a:schemeClr val="bg1"/>
                </a:solidFill>
                <a:latin typeface="Bradley Hand ITC" panose="03070402050302030203" pitchFamily="66" charset="0"/>
              </a:rPr>
              <a:t> que no solo nos Ilama a enfrentar la violencia laboral, nos insta a ser capaces de entender y poner en práctica que, solo por el hecho de ser personas, somos únicos, valiosos y merecedores de respeto.</a:t>
            </a:r>
          </a:p>
          <a:p>
            <a:pPr algn="just"/>
            <a:endParaRPr lang="es-ES" sz="2000" dirty="0">
              <a:solidFill>
                <a:schemeClr val="bg1"/>
              </a:solidFill>
              <a:latin typeface="Bradley Hand ITC" panose="03070402050302030203" pitchFamily="66" charset="0"/>
            </a:endParaRPr>
          </a:p>
          <a:p>
            <a:pPr algn="r"/>
            <a:r>
              <a:rPr lang="es-ES" sz="2000" dirty="0">
                <a:solidFill>
                  <a:schemeClr val="bg1"/>
                </a:solidFill>
                <a:latin typeface="Bradley Hand ITC" panose="03070402050302030203" pitchFamily="66" charset="0"/>
              </a:rPr>
              <a:t>TANA</a:t>
            </a:r>
            <a:endParaRPr lang="es-CL" sz="2000" dirty="0">
              <a:solidFill>
                <a:schemeClr val="bg1"/>
              </a:solidFill>
              <a:latin typeface="Bradley Hand ITC" panose="03070402050302030203" pitchFamily="66" charset="0"/>
            </a:endParaRPr>
          </a:p>
          <a:p>
            <a:pPr algn="just"/>
            <a:br>
              <a:rPr lang="es-ES" sz="2000" dirty="0">
                <a:solidFill>
                  <a:schemeClr val="bg1"/>
                </a:solidFill>
                <a:latin typeface="Bradley Hand ITC" panose="03070402050302030203" pitchFamily="66" charset="0"/>
              </a:rPr>
            </a:br>
            <a:endParaRPr lang="es-CL" sz="2000"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114D51C0-7753-644E-98E1-2A331493C2F9}"/>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59D803EA-FDEC-0F11-8C52-00D12B1CE6D2}"/>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300443050"/>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E1B818-9609-0AA4-6336-3A7E01C5CD0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AD5A23-4AC8-1E5F-3A67-970764AE1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F372917-9EAA-E41D-B4E7-44660F9851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CA6BAC1B-6A83-8AC4-84E7-5B90EA38DAA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8B70DD0F-0180-0FF5-3D8F-93B4673C8D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534B8B7C-8285-B00E-7758-55289F65B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78F98966-8426-8F9A-2E4D-3A4D04ED4E6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5B12BDAD-458B-0777-7689-E54E19517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759BE702-9704-7E9D-8397-AD49B82570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110E6997-0D5A-5023-4739-939E659CB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D6BF4B90-F6EB-D83D-86C1-C4076E8676C2}"/>
              </a:ext>
            </a:extLst>
          </p:cNvPr>
          <p:cNvSpPr txBox="1"/>
          <p:nvPr/>
        </p:nvSpPr>
        <p:spPr>
          <a:xfrm>
            <a:off x="744139" y="666378"/>
            <a:ext cx="6420005" cy="6247864"/>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CUENTAME EL FINAL, FINAL FELIZ</a:t>
            </a:r>
            <a:endParaRPr lang="es-CL" sz="2000" dirty="0">
              <a:solidFill>
                <a:schemeClr val="bg1"/>
              </a:solidFill>
              <a:latin typeface="Bradley Hand ITC" panose="03070402050302030203" pitchFamily="66" charset="0"/>
            </a:endParaRPr>
          </a:p>
          <a:p>
            <a:r>
              <a:rPr lang="es-ES" sz="2000" b="1"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Unos meses después de mi intento de autólisis necesitaba ingresos, temeroso postulé a una vacante para desempeñarme como administrativo. Me informan que el puesto es mío “quedaste porque nadie más postuló” pienso. “¡Bienvenido!” mis nuevos compañeros me reciben con amabilidad, sentí alegría luego de mucho “solo intentan dar una buena imagen, eres un inútil y pronto te darán tu merecido” dijo mi mente.</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“Buenos días, compa ¿Cómo está?” “gracias” “te compré un café. Hoy cumplo 2 años en mi trabajo, con un equipo de grandes personas y profesionales, que sin saberlo me hicieron recuperar mi autoconfianza, alegría y vocación. Gracias.</a:t>
            </a:r>
          </a:p>
          <a:p>
            <a:endParaRPr lang="es-ES" sz="2000" dirty="0">
              <a:solidFill>
                <a:schemeClr val="bg1"/>
              </a:solidFill>
              <a:latin typeface="Bradley Hand ITC" panose="03070402050302030203" pitchFamily="66" charset="0"/>
            </a:endParaRPr>
          </a:p>
          <a:p>
            <a:pPr algn="r"/>
            <a:r>
              <a:rPr lang="es-ES" sz="2000" dirty="0">
                <a:solidFill>
                  <a:schemeClr val="bg1"/>
                </a:solidFill>
                <a:latin typeface="Bradley Hand ITC" panose="03070402050302030203" pitchFamily="66" charset="0"/>
              </a:rPr>
              <a:t>LUZ DIAMANTINA </a:t>
            </a:r>
            <a:endParaRPr lang="es-CL" sz="2000" dirty="0">
              <a:solidFill>
                <a:schemeClr val="bg1"/>
              </a:solidFill>
              <a:latin typeface="Bradley Hand ITC" panose="03070402050302030203" pitchFamily="66" charset="0"/>
            </a:endParaRPr>
          </a:p>
          <a:p>
            <a:endParaRPr lang="es-CL" sz="2000"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8EB30FE3-8EC3-12C4-A0B0-85B4BF0BEB7A}"/>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5119F3F5-951C-011C-EAA3-569F15A1AE28}"/>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1438503815"/>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AFC610-1F81-0AE8-9CCE-A52753A779A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355C189-5EB0-F95C-7DB7-FC0043005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4BF8A04-8802-F5B3-7467-2A6FBE925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BA3A045C-7B4C-8684-6375-E3A387E43D3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57071C8B-8ACF-9471-5483-A4E17A2DD8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04E73247-A695-6500-F5B0-6F7B12656C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7EBB85F3-30E8-14A4-B2E3-1565A863FC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55D3CA3C-C670-1AF1-BA3C-4382E0ECB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D1DCAB1-F422-B4D2-B691-B85027270F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FBDB48A8-44B8-01DA-B8EE-582B4E5DC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776E8474-6C58-0A53-0588-C681391E05AE}"/>
              </a:ext>
            </a:extLst>
          </p:cNvPr>
          <p:cNvSpPr txBox="1"/>
          <p:nvPr/>
        </p:nvSpPr>
        <p:spPr>
          <a:xfrm>
            <a:off x="744139" y="748407"/>
            <a:ext cx="5885261" cy="6494085"/>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SEPULTADA EN VIDA</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Aquel primer día ingresó resplandeciente invadida por la esperanza e ilusiones de ser un apoyo dentro de ese cubículo de cristal. Le habían prometido el paraíso.</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A un año de su encierro en aquel ataúd que ahora parecía hecho de gruesa madera en vez de cristal transparente, el aire era doloroso de respirar, - ¡Hola! - Grita mientras agita sus manos, nadie la escucha, nadie se voltea a verla, - ¡Yo puedo ayudar en esa labor! –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exclama al grupo reunido sin ella, nada ... Nada ... eso soy, atrapada en el féretro oscuro y sin aire, recién lo entiendo.</a:t>
            </a:r>
          </a:p>
          <a:p>
            <a:endParaRPr lang="es-ES" sz="2000" dirty="0">
              <a:solidFill>
                <a:schemeClr val="bg1"/>
              </a:solidFill>
              <a:latin typeface="Bradley Hand ITC" panose="03070402050302030203" pitchFamily="66" charset="0"/>
            </a:endParaRPr>
          </a:p>
          <a:p>
            <a:pPr algn="r"/>
            <a:r>
              <a:rPr lang="es-ES" sz="2000" dirty="0">
                <a:solidFill>
                  <a:schemeClr val="bg1"/>
                </a:solidFill>
                <a:latin typeface="Bradley Hand ITC" panose="03070402050302030203" pitchFamily="66" charset="0"/>
              </a:rPr>
              <a:t>LUZ DIAMANTINA </a:t>
            </a:r>
            <a:endParaRPr lang="es-CL" sz="2000" dirty="0">
              <a:solidFill>
                <a:schemeClr val="bg1"/>
              </a:solidFill>
              <a:latin typeface="Bradley Hand ITC" panose="03070402050302030203" pitchFamily="66" charset="0"/>
            </a:endParaRPr>
          </a:p>
          <a:p>
            <a:r>
              <a:rPr lang="es-ES" dirty="0"/>
              <a:t> </a:t>
            </a:r>
            <a:endParaRPr lang="es-CL" dirty="0"/>
          </a:p>
          <a:p>
            <a:r>
              <a:rPr lang="es-ES" dirty="0"/>
              <a:t> </a:t>
            </a:r>
            <a:endParaRPr lang="es-CL" dirty="0"/>
          </a:p>
          <a:p>
            <a:endParaRPr lang="es-CL" sz="2000"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E3651996-A73C-D9D8-B7E2-CDFB91CC346D}"/>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E78B4A22-798F-26F4-B78E-53477CCC4A4F}"/>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1783843854"/>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556FEA-09EA-3B34-D6B8-C7D431A9EF1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DD66E5-76FB-302F-9323-5B06DEB2D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C56B8AE-0773-4183-A318-474B46B569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8A127D1A-CD6F-780A-47C7-825F23C7020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713D957D-2334-BFEF-ABA1-99FDC69E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925836D9-6097-6BDB-9CE1-7C31A15D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511AB662-C9E8-4738-B471-72B24690114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50732110-B3CB-D784-2EA0-9C1F012BD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82EBBDC-01F4-15B5-74E7-CEE71128DA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47DF27C2-99F2-DF44-EF4E-F1582B329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8DB3D59E-B157-594A-B5BA-F2B21DCFBAEF}"/>
              </a:ext>
            </a:extLst>
          </p:cNvPr>
          <p:cNvSpPr txBox="1"/>
          <p:nvPr/>
        </p:nvSpPr>
        <p:spPr>
          <a:xfrm>
            <a:off x="712712" y="224386"/>
            <a:ext cx="6420005" cy="6555641"/>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"DIALOGO EN SILENCIO"</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b="1" dirty="0">
                <a:solidFill>
                  <a:schemeClr val="bg1"/>
                </a:solidFill>
                <a:latin typeface="Bradley Hand ITC" panose="03070402050302030203" pitchFamily="66" charset="0"/>
              </a:rPr>
              <a:t>MI MISMA:</a:t>
            </a:r>
            <a:r>
              <a:rPr lang="es-ES" sz="2000" dirty="0">
                <a:solidFill>
                  <a:schemeClr val="bg1"/>
                </a:solidFill>
                <a:latin typeface="Bradley Hand ITC" panose="03070402050302030203" pitchFamily="66" charset="0"/>
              </a:rPr>
              <a:t> No tengo nada que decir, no puedo siquiera recordar lo que estaba haciendo.</a:t>
            </a:r>
            <a:endParaRPr lang="es-CL" sz="2000" dirty="0">
              <a:solidFill>
                <a:schemeClr val="bg1"/>
              </a:solidFill>
              <a:latin typeface="Bradley Hand ITC" panose="03070402050302030203" pitchFamily="66" charset="0"/>
            </a:endParaRPr>
          </a:p>
          <a:p>
            <a:r>
              <a:rPr lang="es-ES" sz="2000" b="1" dirty="0">
                <a:solidFill>
                  <a:schemeClr val="bg1"/>
                </a:solidFill>
                <a:latin typeface="Bradley Hand ITC" panose="03070402050302030203" pitchFamily="66" charset="0"/>
              </a:rPr>
              <a:t>ALGUIEN </a:t>
            </a:r>
            <a:r>
              <a:rPr lang="es-ES" sz="2000" dirty="0">
                <a:solidFill>
                  <a:schemeClr val="bg1"/>
                </a:solidFill>
                <a:latin typeface="Bradley Hand ITC" panose="03070402050302030203" pitchFamily="66" charset="0"/>
              </a:rPr>
              <a:t>(Preocupada): ¿Estas bien?, estas como un poco dispersa... ¿Te pasa algo? </a:t>
            </a:r>
            <a:endParaRPr lang="es-CL" sz="2000" dirty="0">
              <a:solidFill>
                <a:schemeClr val="bg1"/>
              </a:solidFill>
              <a:latin typeface="Bradley Hand ITC" panose="03070402050302030203" pitchFamily="66" charset="0"/>
            </a:endParaRPr>
          </a:p>
          <a:p>
            <a:r>
              <a:rPr lang="es-ES" sz="2000" b="1" dirty="0">
                <a:solidFill>
                  <a:schemeClr val="bg1"/>
                </a:solidFill>
                <a:latin typeface="Bradley Hand ITC" panose="03070402050302030203" pitchFamily="66" charset="0"/>
              </a:rPr>
              <a:t>YO</a:t>
            </a:r>
            <a:r>
              <a:rPr lang="es-ES" sz="2000" dirty="0">
                <a:solidFill>
                  <a:schemeClr val="bg1"/>
                </a:solidFill>
                <a:latin typeface="Bradley Hand ITC" panose="03070402050302030203" pitchFamily="66" charset="0"/>
              </a:rPr>
              <a:t>: Si, sí, estoy bien. Solo estoy cansada, no he podido dormir bien últimamente.</a:t>
            </a:r>
            <a:endParaRPr lang="es-CL" sz="2000" dirty="0">
              <a:solidFill>
                <a:schemeClr val="bg1"/>
              </a:solidFill>
              <a:latin typeface="Bradley Hand ITC" panose="03070402050302030203" pitchFamily="66" charset="0"/>
            </a:endParaRPr>
          </a:p>
          <a:p>
            <a:r>
              <a:rPr lang="es-ES" sz="2000" b="1" dirty="0">
                <a:solidFill>
                  <a:schemeClr val="bg1"/>
                </a:solidFill>
                <a:latin typeface="Bradley Hand ITC" panose="03070402050302030203" pitchFamily="66" charset="0"/>
              </a:rPr>
              <a:t>ALGUIEN:</a:t>
            </a:r>
            <a:r>
              <a:rPr lang="es-ES" sz="2000" dirty="0">
                <a:solidFill>
                  <a:schemeClr val="bg1"/>
                </a:solidFill>
                <a:latin typeface="Bradley Hand ITC" panose="03070402050302030203" pitchFamily="66" charset="0"/>
              </a:rPr>
              <a:t> Entiendo, últimamente tenemos más trabajo de lo habitual. </a:t>
            </a:r>
            <a:endParaRPr lang="es-CL" sz="2000" dirty="0">
              <a:solidFill>
                <a:schemeClr val="bg1"/>
              </a:solidFill>
              <a:latin typeface="Bradley Hand ITC" panose="03070402050302030203" pitchFamily="66" charset="0"/>
            </a:endParaRPr>
          </a:p>
          <a:p>
            <a:r>
              <a:rPr lang="es-ES" sz="2000" b="1" dirty="0">
                <a:solidFill>
                  <a:schemeClr val="bg1"/>
                </a:solidFill>
                <a:latin typeface="Bradley Hand ITC" panose="03070402050302030203" pitchFamily="66" charset="0"/>
              </a:rPr>
              <a:t>YO:</a:t>
            </a:r>
            <a:r>
              <a:rPr lang="es-ES" sz="2000" dirty="0">
                <a:solidFill>
                  <a:schemeClr val="bg1"/>
                </a:solidFill>
                <a:latin typeface="Bradley Hand ITC" panose="03070402050302030203" pitchFamily="66" charset="0"/>
              </a:rPr>
              <a:t> Si, últimamente hemos recibo más de lo habitual.</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(De regreso en casa, en la habitación, acostada mirando pensativamente al techo)</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r>
              <a:rPr lang="es-ES" sz="2000" b="1" dirty="0">
                <a:solidFill>
                  <a:schemeClr val="bg1"/>
                </a:solidFill>
                <a:latin typeface="Bradley Hand ITC" panose="03070402050302030203" pitchFamily="66" charset="0"/>
              </a:rPr>
              <a:t>MI MISMA:</a:t>
            </a:r>
            <a:r>
              <a:rPr lang="es-ES" sz="2000" dirty="0">
                <a:solidFill>
                  <a:schemeClr val="bg1"/>
                </a:solidFill>
                <a:latin typeface="Bradley Hand ITC" panose="03070402050302030203" pitchFamily="66" charset="0"/>
              </a:rPr>
              <a:t> Cada vez me cuesta conciliar el sueño, no puedo siquiera pensar en otra cosa... siento escalofríos,</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¿Porque estoy llorando?</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Tengo miedo,</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Tengo miedo de hablar.</a:t>
            </a:r>
          </a:p>
          <a:p>
            <a:pPr algn="r"/>
            <a:r>
              <a:rPr lang="es-ES" sz="2000" dirty="0">
                <a:solidFill>
                  <a:schemeClr val="bg1"/>
                </a:solidFill>
                <a:latin typeface="Bradley Hand ITC" panose="03070402050302030203" pitchFamily="66" charset="0"/>
              </a:rPr>
              <a:t>NICOLAS DE LA COSTA </a:t>
            </a:r>
            <a:endParaRPr lang="es-CL" sz="2000"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7C0CE445-10AD-B4FB-8D40-01E9D4AF64C9}"/>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6C610985-C7F0-40C3-6D57-68227882449E}"/>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3118773449"/>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0EB720-BF20-7513-37DB-F98998F117B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419E4C-95DC-CC7F-0AC9-DC12C5479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2E7E620-1D5B-648A-97B6-ACBE66165C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42BD4E77-36F8-4532-FC7C-9B65F7896F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5F116FB8-86D0-8F77-54A2-773A91582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D82F54D4-6E80-E0A1-EB78-9530900BC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EF373613-25FA-AB9B-6CA0-8446ED45B39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37C303E3-C880-36E6-98F5-07A64832B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2DD7DD5-B6DB-A1CF-4688-DA48A6ABA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A5EC5B98-3541-EF83-CF3D-E22BFE96F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1069357A-51CC-91E3-4307-141B1F4E49F7}"/>
              </a:ext>
            </a:extLst>
          </p:cNvPr>
          <p:cNvSpPr txBox="1"/>
          <p:nvPr/>
        </p:nvSpPr>
        <p:spPr>
          <a:xfrm>
            <a:off x="744139" y="666378"/>
            <a:ext cx="6420005" cy="5632311"/>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NUEVO JEFE</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Cambios, siempre dicen son mejores. Pero cuando el nuevo no conoce bien nuestro trabajo, y nos juzga por hacer las cosas mal, cuando antes nadie nos advirtió que se hacia mal, es triste. Te sientes no considerada, incertidumbre de lo que vendrá. Mas aún cuando no te consideran en los cambios que se desean realizar. Tu experiencia no vale. Ves como alrededor cambian muebles, personas y tu ansiedad solo crece.</a:t>
            </a:r>
            <a:endParaRPr lang="es-CL" sz="2000" dirty="0">
              <a:solidFill>
                <a:schemeClr val="bg1"/>
              </a:solidFill>
              <a:latin typeface="Bradley Hand ITC" panose="03070402050302030203" pitchFamily="66" charset="0"/>
            </a:endParaRPr>
          </a:p>
          <a:p>
            <a:r>
              <a:rPr lang="es-ES" sz="2000" dirty="0">
                <a:solidFill>
                  <a:schemeClr val="bg1"/>
                </a:solidFill>
                <a:latin typeface="Bradley Hand ITC" panose="03070402050302030203" pitchFamily="66" charset="0"/>
              </a:rPr>
              <a:t>LEY KARIN, si, de todas formas. Esa discriminación que solo te lastima y no te dignifica. Necesitas escapar y tu Licencia Médica solo empeora tu situación. Solo esperar nuevas instrucciones.</a:t>
            </a:r>
          </a:p>
          <a:p>
            <a:endParaRPr lang="es-ES" sz="2000" dirty="0">
              <a:solidFill>
                <a:schemeClr val="bg1"/>
              </a:solidFill>
              <a:latin typeface="Bradley Hand ITC" panose="03070402050302030203" pitchFamily="66" charset="0"/>
            </a:endParaRPr>
          </a:p>
          <a:p>
            <a:pPr algn="r"/>
            <a:r>
              <a:rPr lang="es-ES" sz="2000" dirty="0">
                <a:solidFill>
                  <a:schemeClr val="bg1"/>
                </a:solidFill>
                <a:latin typeface="Bradley Hand ITC" panose="03070402050302030203" pitchFamily="66" charset="0"/>
              </a:rPr>
              <a:t>RRV</a:t>
            </a:r>
            <a:endParaRPr lang="es-CL" sz="2000"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B1B4DF25-CC76-171E-DFB9-1DC3A8B64267}"/>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AA7956D0-01FD-B5A2-32AF-A17401658C4F}"/>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1101012445"/>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307805-ADC1-0286-4726-01CFEF17916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319675-9869-C00E-7BEC-EA60D06BC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EB47C72-C3C7-31E0-F878-819C670B71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12" name="Group 11">
              <a:extLst>
                <a:ext uri="{FF2B5EF4-FFF2-40B4-BE49-F238E27FC236}">
                  <a16:creationId xmlns:a16="http://schemas.microsoft.com/office/drawing/2014/main" id="{917EAD17-F97B-E6BE-F1BC-C75EC0D96BB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16" name="Freeform: Shape 15">
                <a:extLst>
                  <a:ext uri="{FF2B5EF4-FFF2-40B4-BE49-F238E27FC236}">
                    <a16:creationId xmlns:a16="http://schemas.microsoft.com/office/drawing/2014/main" id="{DC276392-D43F-A9F4-8727-802EEE295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BFC26F37-AD0C-E164-4F71-0A85BB731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C85628A4-3310-4D2F-DFAC-CC33623A50E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4" name="Freeform: Shape 13">
                <a:extLst>
                  <a:ext uri="{FF2B5EF4-FFF2-40B4-BE49-F238E27FC236}">
                    <a16:creationId xmlns:a16="http://schemas.microsoft.com/office/drawing/2014/main" id="{5D094E9E-0F26-9FBA-9AA1-62C16770E3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82336483-5F34-28BF-6FF3-8E497E2792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 name="Imagen 3" descr="Imagen que contiene Logotipo&#10;&#10;El contenido generado por IA puede ser incorrecto.">
            <a:extLst>
              <a:ext uri="{FF2B5EF4-FFF2-40B4-BE49-F238E27FC236}">
                <a16:creationId xmlns:a16="http://schemas.microsoft.com/office/drawing/2014/main" id="{3ADA3FF7-4E96-1B92-F66F-25DCF78AE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55" y="2051373"/>
            <a:ext cx="2209006" cy="3272601"/>
          </a:xfrm>
          <a:prstGeom prst="rect">
            <a:avLst/>
          </a:prstGeom>
        </p:spPr>
      </p:pic>
      <p:sp>
        <p:nvSpPr>
          <p:cNvPr id="7" name="CuadroTexto 6">
            <a:extLst>
              <a:ext uri="{FF2B5EF4-FFF2-40B4-BE49-F238E27FC236}">
                <a16:creationId xmlns:a16="http://schemas.microsoft.com/office/drawing/2014/main" id="{4E7C2F2E-F086-9090-6DDC-C2E7B7CD78ED}"/>
              </a:ext>
            </a:extLst>
          </p:cNvPr>
          <p:cNvSpPr txBox="1"/>
          <p:nvPr/>
        </p:nvSpPr>
        <p:spPr>
          <a:xfrm>
            <a:off x="744139" y="666378"/>
            <a:ext cx="6420005" cy="6555641"/>
          </a:xfrm>
          <a:prstGeom prst="rect">
            <a:avLst/>
          </a:prstGeom>
          <a:noFill/>
        </p:spPr>
        <p:txBody>
          <a:bodyPr wrap="square" rtlCol="0">
            <a:spAutoFit/>
          </a:bodyPr>
          <a:lstStyle/>
          <a:p>
            <a:r>
              <a:rPr lang="es-ES" sz="2000" b="1" dirty="0">
                <a:solidFill>
                  <a:schemeClr val="bg1"/>
                </a:solidFill>
                <a:latin typeface="Bradley Hand ITC" panose="03070402050302030203" pitchFamily="66" charset="0"/>
              </a:rPr>
              <a:t>Título: NOS SEPARA UN VIDRIO</a:t>
            </a:r>
            <a:endParaRPr lang="es-CL" sz="2000" dirty="0">
              <a:solidFill>
                <a:schemeClr val="bg1"/>
              </a:solidFill>
              <a:latin typeface="Bradley Hand ITC" panose="03070402050302030203" pitchFamily="66" charset="0"/>
            </a:endParaRPr>
          </a:p>
          <a:p>
            <a:r>
              <a:rPr lang="es-ES" sz="2000" b="1"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r>
              <a:rPr lang="es-ES" sz="2000" b="1" dirty="0">
                <a:solidFill>
                  <a:schemeClr val="bg1"/>
                </a:solidFill>
                <a:latin typeface="Bradley Hand ITC" panose="03070402050302030203" pitchFamily="66" charset="0"/>
              </a:rPr>
              <a:t> </a:t>
            </a:r>
            <a:endParaRPr lang="es-CL" sz="2000" dirty="0">
              <a:solidFill>
                <a:schemeClr val="bg1"/>
              </a:solidFill>
              <a:latin typeface="Bradley Hand ITC" panose="03070402050302030203" pitchFamily="66" charset="0"/>
            </a:endParaRPr>
          </a:p>
          <a:p>
            <a:pPr algn="just"/>
            <a:r>
              <a:rPr lang="es-ES" sz="2000" b="1" dirty="0">
                <a:solidFill>
                  <a:schemeClr val="bg1"/>
                </a:solidFill>
                <a:latin typeface="Bradley Hand ITC" panose="03070402050302030203" pitchFamily="66" charset="0"/>
              </a:rPr>
              <a:t> </a:t>
            </a:r>
            <a:r>
              <a:rPr lang="es-ES" sz="2000" dirty="0">
                <a:solidFill>
                  <a:schemeClr val="bg1"/>
                </a:solidFill>
                <a:latin typeface="Bradley Hand ITC" panose="03070402050302030203" pitchFamily="66" charset="0"/>
              </a:rPr>
              <a:t>Con PANDEMIA por fin pude ver algo de seguridad en relación con contacto físico con pacientes. Ahora un vidrio nos separa. Suena despectivo cuando lo menciono, pero antes de ello, los gritos, agresión física eran “pan de cada día". Bastaba que uno solo se tornara insolente y el resto lo seguía.</a:t>
            </a:r>
            <a:endParaRPr lang="es-CL" sz="2000" dirty="0">
              <a:solidFill>
                <a:schemeClr val="bg1"/>
              </a:solidFill>
              <a:latin typeface="Bradley Hand ITC" panose="03070402050302030203" pitchFamily="66" charset="0"/>
            </a:endParaRPr>
          </a:p>
          <a:p>
            <a:pPr algn="just"/>
            <a:r>
              <a:rPr lang="es-ES" sz="2000" dirty="0">
                <a:solidFill>
                  <a:schemeClr val="bg1"/>
                </a:solidFill>
                <a:latin typeface="Bradley Hand ITC" panose="03070402050302030203" pitchFamily="66" charset="0"/>
              </a:rPr>
              <a:t>Ahora puedo aplicar LEY KARIN, porque está dentro de mis derechos.</a:t>
            </a:r>
            <a:endParaRPr lang="es-CL" sz="2000" dirty="0">
              <a:solidFill>
                <a:schemeClr val="bg1"/>
              </a:solidFill>
              <a:latin typeface="Bradley Hand ITC" panose="03070402050302030203" pitchFamily="66" charset="0"/>
            </a:endParaRPr>
          </a:p>
          <a:p>
            <a:pPr algn="just"/>
            <a:r>
              <a:rPr lang="es-ES" sz="2000" dirty="0">
                <a:solidFill>
                  <a:schemeClr val="bg1"/>
                </a:solidFill>
                <a:latin typeface="Bradley Hand ITC" panose="03070402050302030203" pitchFamily="66" charset="0"/>
              </a:rPr>
              <a:t>Siendo empática puedo entender sus molestias frente a un sistema colapsado por falta de infraestructura, horas médicas, calidad de atención, todo suma al maltrato con personal de mi hospital, con fe añoro un mejor futuro en salud </a:t>
            </a:r>
            <a:r>
              <a:rPr lang="es-ES" dirty="0"/>
              <a:t>pública.</a:t>
            </a:r>
            <a:endParaRPr lang="es-CL" dirty="0"/>
          </a:p>
          <a:p>
            <a:endParaRPr lang="es-ES" sz="2000" dirty="0">
              <a:solidFill>
                <a:schemeClr val="bg1"/>
              </a:solidFill>
              <a:latin typeface="Bradley Hand ITC" panose="03070402050302030203" pitchFamily="66" charset="0"/>
            </a:endParaRPr>
          </a:p>
          <a:p>
            <a:pPr algn="r"/>
            <a:r>
              <a:rPr lang="es-ES" sz="2000" dirty="0">
                <a:solidFill>
                  <a:schemeClr val="bg1"/>
                </a:solidFill>
                <a:latin typeface="Bradley Hand ITC" panose="03070402050302030203" pitchFamily="66" charset="0"/>
              </a:rPr>
              <a:t>RRV</a:t>
            </a:r>
            <a:endParaRPr lang="es-CL" sz="2000" dirty="0">
              <a:solidFill>
                <a:schemeClr val="bg1"/>
              </a:solidFill>
              <a:latin typeface="Bradley Hand ITC" panose="03070402050302030203" pitchFamily="66" charset="0"/>
            </a:endParaRPr>
          </a:p>
          <a:p>
            <a:endParaRPr lang="es-ES" sz="2000" dirty="0">
              <a:solidFill>
                <a:schemeClr val="bg1"/>
              </a:solidFill>
              <a:latin typeface="Bradley Hand ITC" panose="03070402050302030203" pitchFamily="66" charset="0"/>
            </a:endParaRPr>
          </a:p>
          <a:p>
            <a:endParaRPr lang="es-CL" sz="2000" dirty="0">
              <a:solidFill>
                <a:schemeClr val="bg1"/>
              </a:solidFill>
              <a:latin typeface="Bradley Hand ITC" panose="03070402050302030203" pitchFamily="66" charset="0"/>
            </a:endParaRPr>
          </a:p>
          <a:p>
            <a:endParaRPr lang="es-CL" sz="2000" dirty="0">
              <a:solidFill>
                <a:schemeClr val="bg1"/>
              </a:solidFill>
              <a:latin typeface="Bradley Hand ITC" panose="03070402050302030203" pitchFamily="66" charset="0"/>
            </a:endParaRPr>
          </a:p>
        </p:txBody>
      </p:sp>
      <p:sp>
        <p:nvSpPr>
          <p:cNvPr id="8" name="CuadroTexto 7">
            <a:extLst>
              <a:ext uri="{FF2B5EF4-FFF2-40B4-BE49-F238E27FC236}">
                <a16:creationId xmlns:a16="http://schemas.microsoft.com/office/drawing/2014/main" id="{558025E2-AD7F-A39A-C97B-D60560980C04}"/>
              </a:ext>
            </a:extLst>
          </p:cNvPr>
          <p:cNvSpPr txBox="1"/>
          <p:nvPr/>
        </p:nvSpPr>
        <p:spPr>
          <a:xfrm>
            <a:off x="8124803" y="666378"/>
            <a:ext cx="4437110" cy="923330"/>
          </a:xfrm>
          <a:prstGeom prst="rect">
            <a:avLst/>
          </a:prstGeom>
          <a:noFill/>
        </p:spPr>
        <p:txBody>
          <a:bodyPr wrap="square" rtlCol="0">
            <a:spAutoFit/>
          </a:bodyPr>
          <a:lstStyle/>
          <a:p>
            <a:pPr algn="ctr"/>
            <a:r>
              <a:rPr lang="es-MX" b="1" dirty="0">
                <a:solidFill>
                  <a:schemeClr val="bg1"/>
                </a:solidFill>
                <a:latin typeface="Bradley Hand ITC" panose="03070402050302030203" pitchFamily="66" charset="0"/>
              </a:rPr>
              <a:t>CONCURSO LITERARIO</a:t>
            </a:r>
          </a:p>
          <a:p>
            <a:pPr algn="ctr"/>
            <a:r>
              <a:rPr lang="es-MX" b="1" dirty="0">
                <a:solidFill>
                  <a:schemeClr val="bg1"/>
                </a:solidFill>
                <a:latin typeface="Bradley Hand ITC" panose="03070402050302030203" pitchFamily="66" charset="0"/>
              </a:rPr>
              <a:t>“LEY KARIN: RELATOS EN 100 PALABRAS”</a:t>
            </a:r>
            <a:endParaRPr lang="es-CL" b="1" dirty="0">
              <a:solidFill>
                <a:schemeClr val="bg1"/>
              </a:solidFill>
              <a:latin typeface="Bradley Hand ITC" panose="03070402050302030203" pitchFamily="66" charset="0"/>
            </a:endParaRPr>
          </a:p>
        </p:txBody>
      </p:sp>
      <p:sp>
        <p:nvSpPr>
          <p:cNvPr id="10" name="CuadroTexto 9">
            <a:extLst>
              <a:ext uri="{FF2B5EF4-FFF2-40B4-BE49-F238E27FC236}">
                <a16:creationId xmlns:a16="http://schemas.microsoft.com/office/drawing/2014/main" id="{49E9EBC0-E6D8-086B-B9F8-374E9DACDF56}"/>
              </a:ext>
            </a:extLst>
          </p:cNvPr>
          <p:cNvSpPr txBox="1"/>
          <p:nvPr/>
        </p:nvSpPr>
        <p:spPr>
          <a:xfrm>
            <a:off x="7898190" y="6231887"/>
            <a:ext cx="4437110" cy="523220"/>
          </a:xfrm>
          <a:prstGeom prst="rect">
            <a:avLst/>
          </a:prstGeom>
          <a:noFill/>
        </p:spPr>
        <p:txBody>
          <a:bodyPr wrap="square" rtlCol="0">
            <a:spAutoFit/>
          </a:bodyPr>
          <a:lstStyle/>
          <a:p>
            <a:pPr algn="ctr"/>
            <a:r>
              <a:rPr lang="es-MX" sz="1400" b="1" dirty="0">
                <a:solidFill>
                  <a:schemeClr val="bg1"/>
                </a:solidFill>
                <a:latin typeface="Bradley Hand ITC" panose="03070402050302030203" pitchFamily="66" charset="0"/>
              </a:rPr>
              <a:t>Hospital Regional de Antofagasta </a:t>
            </a:r>
          </a:p>
          <a:p>
            <a:pPr algn="ctr"/>
            <a:r>
              <a:rPr lang="es-MX" sz="1400" b="1" dirty="0">
                <a:solidFill>
                  <a:schemeClr val="bg1"/>
                </a:solidFill>
                <a:latin typeface="Bradley Hand ITC" panose="03070402050302030203" pitchFamily="66" charset="0"/>
              </a:rPr>
              <a:t> Agosto 2025 </a:t>
            </a:r>
            <a:endParaRPr lang="es-CL" sz="14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2162220745"/>
      </p:ext>
    </p:extLst>
  </p:cSld>
  <p:clrMapOvr>
    <a:masterClrMapping/>
  </p:clrMapOvr>
  <mc:AlternateContent xmlns:mc="http://schemas.openxmlformats.org/markup-compatibility/2006" xmlns:p14="http://schemas.microsoft.com/office/powerpoint/2010/main">
    <mc:Choice Requires="p14">
      <p:transition spd="slow" p14:dur="1250" advClick="0" advTm="20000">
        <p14:switch dir="r"/>
      </p:transition>
    </mc:Choice>
    <mc:Fallback xmlns="">
      <p:transition spd="slow" advClick="0" advTm="20000">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227</TotalTime>
  <Words>3732</Words>
  <Application>Microsoft Office PowerPoint</Application>
  <PresentationFormat>Panorámica</PresentationFormat>
  <Paragraphs>396</Paragraphs>
  <Slides>27</Slides>
  <Notes>1</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27</vt:i4>
      </vt:variant>
    </vt:vector>
  </HeadingPairs>
  <TitlesOfParts>
    <vt:vector size="32" baseType="lpstr">
      <vt:lpstr>Aptos</vt:lpstr>
      <vt:lpstr>Aptos Display</vt:lpstr>
      <vt:lpstr>Arial</vt:lpstr>
      <vt:lpstr>Bradley Hand ITC</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salud del personal</dc:creator>
  <cp:lastModifiedBy>salud del personal</cp:lastModifiedBy>
  <cp:revision>8</cp:revision>
  <dcterms:created xsi:type="dcterms:W3CDTF">2025-08-25T15:23:51Z</dcterms:created>
  <dcterms:modified xsi:type="dcterms:W3CDTF">2025-08-27T20:01:31Z</dcterms:modified>
</cp:coreProperties>
</file>